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60" r:id="rId6"/>
    <p:sldId id="259" r:id="rId7"/>
    <p:sldId id="263" r:id="rId8"/>
    <p:sldId id="265"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1" r:id="rId25"/>
    <p:sldId id="282" r:id="rId26"/>
    <p:sldId id="283" r:id="rId27"/>
    <p:sldId id="284" r:id="rId28"/>
    <p:sldId id="285" r:id="rId29"/>
    <p:sldId id="286" r:id="rId30"/>
    <p:sldId id="287" r:id="rId31"/>
    <p:sldId id="288" r:id="rId32"/>
    <p:sldId id="289" r:id="rId33"/>
    <p:sldId id="290" r:id="rId34"/>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74E31E6-030F-412C-8599-A59F3020FF74}">
          <p14:sldIdLst>
            <p14:sldId id="256"/>
            <p14:sldId id="257"/>
          </p14:sldIdLst>
        </p14:section>
        <p14:section name="Untitled Section" id="{C707B9F3-F3BF-4289-9DDB-DDE385146445}">
          <p14:sldIdLst>
            <p14:sldId id="261"/>
            <p14:sldId id="258"/>
            <p14:sldId id="260"/>
            <p14:sldId id="259"/>
            <p14:sldId id="263"/>
            <p14:sldId id="265"/>
            <p14:sldId id="264"/>
            <p14:sldId id="266"/>
            <p14:sldId id="267"/>
            <p14:sldId id="268"/>
            <p14:sldId id="269"/>
            <p14:sldId id="270"/>
            <p14:sldId id="271"/>
            <p14:sldId id="272"/>
            <p14:sldId id="273"/>
            <p14:sldId id="274"/>
            <p14:sldId id="275"/>
            <p14:sldId id="276"/>
            <p14:sldId id="277"/>
            <p14:sldId id="278"/>
            <p14:sldId id="279"/>
            <p14:sldId id="281"/>
            <p14:sldId id="282"/>
            <p14:sldId id="283"/>
            <p14:sldId id="284"/>
            <p14:sldId id="285"/>
            <p14:sldId id="286"/>
            <p14:sldId id="287"/>
            <p14:sldId id="288"/>
            <p14:sldId id="289"/>
            <p14:sldId id="29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10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F9B5DA-817C-4FF1-86E8-8B248D4AC127}" type="datetimeFigureOut">
              <a:rPr lang="en-US" smtClean="0"/>
              <a:t>10/16/2017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6A6671-1A34-41C5-9623-B988DCC15856}" type="slidenum">
              <a:rPr lang="en-US" smtClean="0"/>
              <a:t>‹#›</a:t>
            </a:fld>
            <a:endParaRPr lang="en-US"/>
          </a:p>
        </p:txBody>
      </p:sp>
    </p:spTree>
    <p:extLst>
      <p:ext uri="{BB962C8B-B14F-4D97-AF65-F5344CB8AC3E}">
        <p14:creationId xmlns:p14="http://schemas.microsoft.com/office/powerpoint/2010/main" val="3911670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F9B5DA-817C-4FF1-86E8-8B248D4AC127}" type="datetimeFigureOut">
              <a:rPr lang="en-US" smtClean="0"/>
              <a:t>10/16/2017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6A6671-1A34-41C5-9623-B988DCC15856}" type="slidenum">
              <a:rPr lang="en-US" smtClean="0"/>
              <a:t>‹#›</a:t>
            </a:fld>
            <a:endParaRPr lang="en-US"/>
          </a:p>
        </p:txBody>
      </p:sp>
    </p:spTree>
    <p:extLst>
      <p:ext uri="{BB962C8B-B14F-4D97-AF65-F5344CB8AC3E}">
        <p14:creationId xmlns:p14="http://schemas.microsoft.com/office/powerpoint/2010/main" val="3552968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F9B5DA-817C-4FF1-86E8-8B248D4AC127}" type="datetimeFigureOut">
              <a:rPr lang="en-US" smtClean="0"/>
              <a:t>10/16/2017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6A6671-1A34-41C5-9623-B988DCC15856}" type="slidenum">
              <a:rPr lang="en-US" smtClean="0"/>
              <a:t>‹#›</a:t>
            </a:fld>
            <a:endParaRPr lang="en-US"/>
          </a:p>
        </p:txBody>
      </p:sp>
    </p:spTree>
    <p:extLst>
      <p:ext uri="{BB962C8B-B14F-4D97-AF65-F5344CB8AC3E}">
        <p14:creationId xmlns:p14="http://schemas.microsoft.com/office/powerpoint/2010/main" val="2085749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F9B5DA-817C-4FF1-86E8-8B248D4AC127}" type="datetimeFigureOut">
              <a:rPr lang="en-US" smtClean="0"/>
              <a:t>10/16/2017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6A6671-1A34-41C5-9623-B988DCC15856}" type="slidenum">
              <a:rPr lang="en-US" smtClean="0"/>
              <a:t>‹#›</a:t>
            </a:fld>
            <a:endParaRPr lang="en-US"/>
          </a:p>
        </p:txBody>
      </p:sp>
    </p:spTree>
    <p:extLst>
      <p:ext uri="{BB962C8B-B14F-4D97-AF65-F5344CB8AC3E}">
        <p14:creationId xmlns:p14="http://schemas.microsoft.com/office/powerpoint/2010/main" val="3350272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F9B5DA-817C-4FF1-86E8-8B248D4AC127}" type="datetimeFigureOut">
              <a:rPr lang="en-US" smtClean="0"/>
              <a:t>10/16/2017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6A6671-1A34-41C5-9623-B988DCC15856}" type="slidenum">
              <a:rPr lang="en-US" smtClean="0"/>
              <a:t>‹#›</a:t>
            </a:fld>
            <a:endParaRPr lang="en-US"/>
          </a:p>
        </p:txBody>
      </p:sp>
    </p:spTree>
    <p:extLst>
      <p:ext uri="{BB962C8B-B14F-4D97-AF65-F5344CB8AC3E}">
        <p14:creationId xmlns:p14="http://schemas.microsoft.com/office/powerpoint/2010/main" val="3687004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F9B5DA-817C-4FF1-86E8-8B248D4AC127}" type="datetimeFigureOut">
              <a:rPr lang="en-US" smtClean="0"/>
              <a:t>10/16/2017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6A6671-1A34-41C5-9623-B988DCC15856}" type="slidenum">
              <a:rPr lang="en-US" smtClean="0"/>
              <a:t>‹#›</a:t>
            </a:fld>
            <a:endParaRPr lang="en-US"/>
          </a:p>
        </p:txBody>
      </p:sp>
    </p:spTree>
    <p:extLst>
      <p:ext uri="{BB962C8B-B14F-4D97-AF65-F5344CB8AC3E}">
        <p14:creationId xmlns:p14="http://schemas.microsoft.com/office/powerpoint/2010/main" val="2933025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F9B5DA-817C-4FF1-86E8-8B248D4AC127}" type="datetimeFigureOut">
              <a:rPr lang="en-US" smtClean="0"/>
              <a:t>10/16/2017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6A6671-1A34-41C5-9623-B988DCC15856}" type="slidenum">
              <a:rPr lang="en-US" smtClean="0"/>
              <a:t>‹#›</a:t>
            </a:fld>
            <a:endParaRPr lang="en-US"/>
          </a:p>
        </p:txBody>
      </p:sp>
    </p:spTree>
    <p:extLst>
      <p:ext uri="{BB962C8B-B14F-4D97-AF65-F5344CB8AC3E}">
        <p14:creationId xmlns:p14="http://schemas.microsoft.com/office/powerpoint/2010/main" val="3229339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F9B5DA-817C-4FF1-86E8-8B248D4AC127}" type="datetimeFigureOut">
              <a:rPr lang="en-US" smtClean="0"/>
              <a:t>10/16/2017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6A6671-1A34-41C5-9623-B988DCC15856}" type="slidenum">
              <a:rPr lang="en-US" smtClean="0"/>
              <a:t>‹#›</a:t>
            </a:fld>
            <a:endParaRPr lang="en-US"/>
          </a:p>
        </p:txBody>
      </p:sp>
    </p:spTree>
    <p:extLst>
      <p:ext uri="{BB962C8B-B14F-4D97-AF65-F5344CB8AC3E}">
        <p14:creationId xmlns:p14="http://schemas.microsoft.com/office/powerpoint/2010/main" val="3417979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F9B5DA-817C-4FF1-86E8-8B248D4AC127}" type="datetimeFigureOut">
              <a:rPr lang="en-US" smtClean="0"/>
              <a:t>10/16/2017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6A6671-1A34-41C5-9623-B988DCC15856}" type="slidenum">
              <a:rPr lang="en-US" smtClean="0"/>
              <a:t>‹#›</a:t>
            </a:fld>
            <a:endParaRPr lang="en-US"/>
          </a:p>
        </p:txBody>
      </p:sp>
    </p:spTree>
    <p:extLst>
      <p:ext uri="{BB962C8B-B14F-4D97-AF65-F5344CB8AC3E}">
        <p14:creationId xmlns:p14="http://schemas.microsoft.com/office/powerpoint/2010/main" val="3436737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F9B5DA-817C-4FF1-86E8-8B248D4AC127}" type="datetimeFigureOut">
              <a:rPr lang="en-US" smtClean="0"/>
              <a:t>10/16/2017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6A6671-1A34-41C5-9623-B988DCC15856}" type="slidenum">
              <a:rPr lang="en-US" smtClean="0"/>
              <a:t>‹#›</a:t>
            </a:fld>
            <a:endParaRPr lang="en-US"/>
          </a:p>
        </p:txBody>
      </p:sp>
    </p:spTree>
    <p:extLst>
      <p:ext uri="{BB962C8B-B14F-4D97-AF65-F5344CB8AC3E}">
        <p14:creationId xmlns:p14="http://schemas.microsoft.com/office/powerpoint/2010/main" val="3991581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F9B5DA-817C-4FF1-86E8-8B248D4AC127}" type="datetimeFigureOut">
              <a:rPr lang="en-US" smtClean="0"/>
              <a:t>10/16/2017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6A6671-1A34-41C5-9623-B988DCC15856}" type="slidenum">
              <a:rPr lang="en-US" smtClean="0"/>
              <a:t>‹#›</a:t>
            </a:fld>
            <a:endParaRPr lang="en-US"/>
          </a:p>
        </p:txBody>
      </p:sp>
    </p:spTree>
    <p:extLst>
      <p:ext uri="{BB962C8B-B14F-4D97-AF65-F5344CB8AC3E}">
        <p14:creationId xmlns:p14="http://schemas.microsoft.com/office/powerpoint/2010/main" val="4089213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F9B5DA-817C-4FF1-86E8-8B248D4AC127}" type="datetimeFigureOut">
              <a:rPr lang="en-US" smtClean="0"/>
              <a:t>10/16/2017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6A6671-1A34-41C5-9623-B988DCC15856}" type="slidenum">
              <a:rPr lang="en-US" smtClean="0"/>
              <a:t>‹#›</a:t>
            </a:fld>
            <a:endParaRPr lang="en-US"/>
          </a:p>
        </p:txBody>
      </p:sp>
    </p:spTree>
    <p:extLst>
      <p:ext uri="{BB962C8B-B14F-4D97-AF65-F5344CB8AC3E}">
        <p14:creationId xmlns:p14="http://schemas.microsoft.com/office/powerpoint/2010/main" val="2487297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http://www.dmv.state.pa.us/"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Pennsylvania</a:t>
            </a:r>
            <a:br>
              <a:rPr lang="en-US" dirty="0" smtClean="0"/>
            </a:br>
            <a:r>
              <a:rPr lang="en-US" dirty="0" smtClean="0"/>
              <a:t>Safety Inspection</a:t>
            </a:r>
            <a:br>
              <a:rPr lang="en-US" dirty="0" smtClean="0"/>
            </a:br>
            <a:r>
              <a:rPr lang="en-US" dirty="0" smtClean="0"/>
              <a:t>Course</a:t>
            </a:r>
            <a:endParaRPr lang="en-US" dirty="0"/>
          </a:p>
        </p:txBody>
      </p:sp>
      <p:sp>
        <p:nvSpPr>
          <p:cNvPr id="3" name="Subtitle 2"/>
          <p:cNvSpPr>
            <a:spLocks noGrp="1"/>
          </p:cNvSpPr>
          <p:nvPr>
            <p:ph type="subTitle" idx="1"/>
          </p:nvPr>
        </p:nvSpPr>
        <p:spPr>
          <a:xfrm>
            <a:off x="1524000" y="3602038"/>
            <a:ext cx="9144000" cy="3255962"/>
          </a:xfrm>
        </p:spPr>
        <p:txBody>
          <a:bodyPr>
            <a:normAutofit/>
          </a:bodyPr>
          <a:lstStyle/>
          <a:p>
            <a:r>
              <a:rPr lang="en-US" sz="4000" dirty="0" smtClean="0"/>
              <a:t>Baseline and Category One</a:t>
            </a:r>
          </a:p>
          <a:p>
            <a:r>
              <a:rPr lang="en-US" sz="4000" dirty="0" smtClean="0"/>
              <a:t>Cars, Trucks </a:t>
            </a:r>
            <a:r>
              <a:rPr lang="en-US" sz="4000" smtClean="0"/>
              <a:t>(&lt;17001*), </a:t>
            </a:r>
            <a:r>
              <a:rPr lang="en-US" sz="4000" dirty="0" smtClean="0"/>
              <a:t>Trailers </a:t>
            </a:r>
            <a:r>
              <a:rPr lang="en-US" sz="4000" smtClean="0"/>
              <a:t>(&lt;10001*)</a:t>
            </a:r>
            <a:endParaRPr lang="en-US" sz="4000" dirty="0" smtClean="0"/>
          </a:p>
          <a:p>
            <a:endParaRPr lang="en-US" sz="4000" dirty="0" smtClean="0"/>
          </a:p>
          <a:p>
            <a:endParaRPr lang="en-US" sz="4000" dirty="0"/>
          </a:p>
          <a:p>
            <a:r>
              <a:rPr lang="en-US" sz="1200" dirty="0" smtClean="0"/>
              <a:t>*     Registered gross vehicle weight</a:t>
            </a:r>
            <a:endParaRPr lang="en-US" sz="1200" dirty="0"/>
          </a:p>
          <a:p>
            <a:endParaRPr lang="en-US" sz="4000" dirty="0"/>
          </a:p>
        </p:txBody>
      </p:sp>
    </p:spTree>
    <p:extLst>
      <p:ext uri="{BB962C8B-B14F-4D97-AF65-F5344CB8AC3E}">
        <p14:creationId xmlns:p14="http://schemas.microsoft.com/office/powerpoint/2010/main" val="944753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
            <a:ext cx="9144000" cy="838199"/>
          </a:xfrm>
        </p:spPr>
        <p:txBody>
          <a:bodyPr>
            <a:normAutofit/>
          </a:bodyPr>
          <a:lstStyle/>
          <a:p>
            <a:r>
              <a:rPr lang="en-US" sz="3200" dirty="0" smtClean="0"/>
              <a:t>Definitions (cont.)</a:t>
            </a:r>
            <a:endParaRPr lang="en-US" sz="3200" dirty="0"/>
          </a:p>
        </p:txBody>
      </p:sp>
      <p:sp>
        <p:nvSpPr>
          <p:cNvPr id="3" name="Subtitle 2"/>
          <p:cNvSpPr>
            <a:spLocks noGrp="1"/>
          </p:cNvSpPr>
          <p:nvPr>
            <p:ph type="subTitle" idx="1"/>
          </p:nvPr>
        </p:nvSpPr>
        <p:spPr>
          <a:xfrm>
            <a:off x="1524000" y="1079500"/>
            <a:ext cx="9144000" cy="4152900"/>
          </a:xfrm>
        </p:spPr>
        <p:txBody>
          <a:bodyPr>
            <a:noAutofit/>
          </a:bodyPr>
          <a:lstStyle/>
          <a:p>
            <a:pPr marL="342900" indent="-342900" algn="l">
              <a:buFont typeface="Arial" panose="020B0604020202020204" pitchFamily="34" charset="0"/>
              <a:buChar char="•"/>
            </a:pPr>
            <a:r>
              <a:rPr lang="en-US" sz="2000" dirty="0" smtClean="0"/>
              <a:t>Trailer Inspection Stations – open to the public, fleet, or Commonwealth to inspect trailers. </a:t>
            </a:r>
          </a:p>
          <a:p>
            <a:pPr marL="342900" indent="-342900" algn="l">
              <a:buFont typeface="Arial" panose="020B0604020202020204" pitchFamily="34" charset="0"/>
              <a:buChar char="•"/>
            </a:pPr>
            <a:r>
              <a:rPr lang="en-US" sz="2000" dirty="0" smtClean="0"/>
              <a:t>Enhanced Inspection Station – open to the public for the first-time inspection of reconstructed, modified, street rods, specially constructed, collectible, theft or flood recovered vehicles in order for the vehicles to be titled in Pennsylvania.</a:t>
            </a:r>
          </a:p>
          <a:p>
            <a:pPr algn="l"/>
            <a:r>
              <a:rPr lang="en-US" sz="2000" dirty="0" smtClean="0"/>
              <a:t>      It should be noted that a Station may be appointed as multiple types.</a:t>
            </a:r>
          </a:p>
          <a:p>
            <a:pPr marL="342900" indent="-342900" algn="l">
              <a:buFont typeface="Arial" panose="020B0604020202020204" pitchFamily="34" charset="0"/>
              <a:buChar char="•"/>
            </a:pPr>
            <a:r>
              <a:rPr lang="en-US" sz="2000" dirty="0" smtClean="0"/>
              <a:t>Parking brake – mechanical/electrical brake system that holds the vehicle from moving when parked in neutral. It must hold the vehicle from moving when parked on a 20% grade. It also must stop the vehicle, while operating at 20 MPH, in 54 feet.</a:t>
            </a:r>
          </a:p>
          <a:p>
            <a:pPr marL="342900" indent="-342900" algn="l">
              <a:buFont typeface="Arial" panose="020B0604020202020204" pitchFamily="34" charset="0"/>
              <a:buChar char="•"/>
            </a:pPr>
            <a:r>
              <a:rPr lang="en-US" sz="2000" dirty="0" smtClean="0"/>
              <a:t>Service brake – used for stopping vehicle under normal operating conditions. In the case of a passenger car it must stop the vehicle, while operating at 20 MPH, in 20 feet. Brake pedal pad cannot be worn through or missing.</a:t>
            </a:r>
          </a:p>
          <a:p>
            <a:pPr marL="342900" indent="-342900" algn="l">
              <a:buFont typeface="Arial" panose="020B0604020202020204" pitchFamily="34" charset="0"/>
              <a:buChar char="•"/>
            </a:pPr>
            <a:r>
              <a:rPr lang="en-US" sz="2000" dirty="0" smtClean="0"/>
              <a:t>QAO – Quality Assurance Officer, responsible for auditing Inspection activities. The Pennsylvania State Police are responsible for investigating wrongdoing or illegal activities. </a:t>
            </a:r>
          </a:p>
          <a:p>
            <a:pPr marL="342900" indent="-342900" algn="l">
              <a:buFont typeface="Arial" panose="020B0604020202020204" pitchFamily="34" charset="0"/>
              <a:buChar char="•"/>
            </a:pPr>
            <a:endParaRPr lang="en-US" sz="2000" dirty="0" smtClean="0"/>
          </a:p>
          <a:p>
            <a:pPr marL="342900" indent="-342900" algn="l">
              <a:buFont typeface="Arial" panose="020B0604020202020204" pitchFamily="34" charset="0"/>
              <a:buChar char="•"/>
            </a:pPr>
            <a:endParaRPr lang="en-US" sz="2000" dirty="0"/>
          </a:p>
          <a:p>
            <a:pPr marL="342900" indent="-342900" algn="l">
              <a:buFont typeface="Arial" panose="020B0604020202020204" pitchFamily="34" charset="0"/>
              <a:buChar char="•"/>
            </a:pPr>
            <a:endParaRPr lang="en-US" sz="2000" dirty="0" smtClean="0"/>
          </a:p>
          <a:p>
            <a:pPr algn="l"/>
            <a:r>
              <a:rPr lang="en-US" sz="2000" dirty="0" smtClean="0"/>
              <a:t> </a:t>
            </a:r>
            <a:endParaRPr lang="en-US" sz="2000" dirty="0"/>
          </a:p>
        </p:txBody>
      </p:sp>
    </p:spTree>
    <p:extLst>
      <p:ext uri="{BB962C8B-B14F-4D97-AF65-F5344CB8AC3E}">
        <p14:creationId xmlns:p14="http://schemas.microsoft.com/office/powerpoint/2010/main" val="2622339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604837"/>
          </a:xfrm>
        </p:spPr>
        <p:txBody>
          <a:bodyPr>
            <a:normAutofit/>
          </a:bodyPr>
          <a:lstStyle/>
          <a:p>
            <a:r>
              <a:rPr lang="en-US" sz="3200" dirty="0" smtClean="0"/>
              <a:t>  T – DOT and Semi-Annual Inspection</a:t>
            </a:r>
            <a:endParaRPr lang="en-US" sz="3200" dirty="0"/>
          </a:p>
        </p:txBody>
      </p:sp>
      <p:sp>
        <p:nvSpPr>
          <p:cNvPr id="3" name="Subtitle 2"/>
          <p:cNvSpPr>
            <a:spLocks noGrp="1"/>
          </p:cNvSpPr>
          <p:nvPr>
            <p:ph type="subTitle" idx="1"/>
          </p:nvPr>
        </p:nvSpPr>
        <p:spPr>
          <a:xfrm>
            <a:off x="1524000" y="2159000"/>
            <a:ext cx="9144000" cy="4102100"/>
          </a:xfrm>
        </p:spPr>
        <p:txBody>
          <a:bodyPr>
            <a:normAutofit fontScale="92500" lnSpcReduction="20000"/>
          </a:bodyPr>
          <a:lstStyle/>
          <a:p>
            <a:pPr algn="l"/>
            <a:endParaRPr lang="en-US" sz="2000" dirty="0" smtClean="0"/>
          </a:p>
          <a:p>
            <a:pPr algn="l"/>
            <a:r>
              <a:rPr lang="en-US" sz="2000" dirty="0" smtClean="0"/>
              <a:t>Te</a:t>
            </a:r>
            <a:r>
              <a:rPr lang="en-US" sz="2200" dirty="0" smtClean="0"/>
              <a:t>mporary </a:t>
            </a:r>
            <a:r>
              <a:rPr lang="en-US" sz="2200" dirty="0"/>
              <a:t>Inspection Approval Indicator – “T-DOT” or TEMP sticker. It is installed on the back of an existing Safety sticker (upper left corner) to indicate a vehicle has passed the Safety Inspection but has not passed the Emission test</a:t>
            </a:r>
            <a:r>
              <a:rPr lang="en-US" sz="2200" dirty="0" smtClean="0"/>
              <a:t>. More on this subject comes later.  </a:t>
            </a:r>
            <a:endParaRPr lang="en-US" sz="2200" dirty="0"/>
          </a:p>
          <a:p>
            <a:pPr algn="l"/>
            <a:endParaRPr lang="en-US" sz="2200" dirty="0" smtClean="0"/>
          </a:p>
          <a:p>
            <a:pPr algn="l"/>
            <a:endParaRPr lang="en-US" sz="2200" dirty="0"/>
          </a:p>
          <a:p>
            <a:pPr algn="l"/>
            <a:r>
              <a:rPr lang="en-US" sz="2200" dirty="0" smtClean="0"/>
              <a:t>All vehicles are subject to annual Safety Inspection</a:t>
            </a:r>
            <a:r>
              <a:rPr lang="en-US" sz="2200" i="1" u="sng" dirty="0" smtClean="0"/>
              <a:t> except</a:t>
            </a:r>
            <a:r>
              <a:rPr lang="en-US" sz="2200" dirty="0" smtClean="0"/>
              <a:t> school buses, mass transit buses, school vans and vans used to transport people for hire or employment. These exceptions are subject to a semi-annual Inspection.</a:t>
            </a:r>
          </a:p>
          <a:p>
            <a:pPr algn="l"/>
            <a:r>
              <a:rPr lang="en-US" sz="2200" dirty="0" smtClean="0"/>
              <a:t>Vehicle owners who have been out of state for 30 days or more and do not have a current Inspection sticker on the windshield have 10 days to get the vehicle inspected. The same rule applies to newly purchased vehicles. An out of state registered and insured vehicle may receive a Pa. Safety Inspection with or without a Sticker issuance.</a:t>
            </a:r>
          </a:p>
          <a:p>
            <a:pPr algn="l"/>
            <a:endParaRPr lang="en-US" sz="2000" dirty="0" smtClean="0"/>
          </a:p>
        </p:txBody>
      </p:sp>
      <p:sp>
        <p:nvSpPr>
          <p:cNvPr id="4" name="Rectangle 3"/>
          <p:cNvSpPr/>
          <p:nvPr/>
        </p:nvSpPr>
        <p:spPr>
          <a:xfrm rot="157770">
            <a:off x="3048000" y="3244334"/>
            <a:ext cx="6096000" cy="369332"/>
          </a:xfrm>
          <a:prstGeom prst="rect">
            <a:avLst/>
          </a:prstGeom>
        </p:spPr>
        <p:txBody>
          <a:bodyPr>
            <a:spAutoFit/>
          </a:bodyPr>
          <a:lstStyle/>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141109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617537"/>
          </a:xfrm>
        </p:spPr>
        <p:txBody>
          <a:bodyPr>
            <a:normAutofit/>
          </a:bodyPr>
          <a:lstStyle/>
          <a:p>
            <a:r>
              <a:rPr lang="en-US" sz="3200" dirty="0" smtClean="0"/>
              <a:t>Station Requirements</a:t>
            </a:r>
            <a:endParaRPr lang="en-US" sz="3200" dirty="0"/>
          </a:p>
        </p:txBody>
      </p:sp>
      <p:sp>
        <p:nvSpPr>
          <p:cNvPr id="3" name="Subtitle 2"/>
          <p:cNvSpPr>
            <a:spLocks noGrp="1"/>
          </p:cNvSpPr>
          <p:nvPr>
            <p:ph type="subTitle" idx="1"/>
          </p:nvPr>
        </p:nvSpPr>
        <p:spPr>
          <a:xfrm>
            <a:off x="1533069" y="2349500"/>
            <a:ext cx="9400388" cy="4508499"/>
          </a:xfrm>
        </p:spPr>
        <p:txBody>
          <a:bodyPr>
            <a:normAutofit/>
          </a:bodyPr>
          <a:lstStyle/>
          <a:p>
            <a:pPr algn="l"/>
            <a:r>
              <a:rPr lang="en-US" sz="2000" dirty="0" err="1" smtClean="0"/>
              <a:t>PennDot</a:t>
            </a:r>
            <a:r>
              <a:rPr lang="en-US" sz="2000" dirty="0" smtClean="0"/>
              <a:t> appoints/authorizes a Station to perform Inspections based upon an application called an MV 427. In essence, the Inspector is an agent for the Commonwealth, working in a facility that is approved by </a:t>
            </a:r>
            <a:r>
              <a:rPr lang="en-US" sz="2000" dirty="0" err="1" smtClean="0"/>
              <a:t>PennDoT</a:t>
            </a:r>
            <a:r>
              <a:rPr lang="en-US" sz="2000" dirty="0" smtClean="0"/>
              <a:t> for the specific types of vehicles noted on the MV 427. The appointment/authorization is specific to the individual/Corporate representative that signed it, at the described location. It is non-assignable and can be cancelled or suspended by </a:t>
            </a:r>
            <a:r>
              <a:rPr lang="en-US" sz="2000" dirty="0" err="1" smtClean="0"/>
              <a:t>PennDoT</a:t>
            </a:r>
            <a:r>
              <a:rPr lang="en-US" sz="2000" dirty="0" smtClean="0"/>
              <a:t> for cause.</a:t>
            </a:r>
          </a:p>
          <a:p>
            <a:pPr algn="l"/>
            <a:r>
              <a:rPr lang="en-US" sz="2000" dirty="0" smtClean="0"/>
              <a:t>An information packet is available from </a:t>
            </a:r>
            <a:r>
              <a:rPr lang="en-US" sz="2000" dirty="0" err="1" smtClean="0"/>
              <a:t>PennDoT</a:t>
            </a:r>
            <a:r>
              <a:rPr lang="en-US" sz="2000" dirty="0" smtClean="0"/>
              <a:t> with all of the specific requirements for making application. Upon approval by </a:t>
            </a:r>
            <a:r>
              <a:rPr lang="en-US" sz="2000" dirty="0" err="1" smtClean="0"/>
              <a:t>PennDoT</a:t>
            </a:r>
            <a:r>
              <a:rPr lang="en-US" sz="2000" dirty="0" smtClean="0"/>
              <a:t>, the QAO will visit the location, affirm the information, and deliver the MV 427, which becomes the Certificate of Appointment. This Certificate must be posted in a conspicuous place, viewable by the public.</a:t>
            </a:r>
          </a:p>
          <a:p>
            <a:pPr algn="l"/>
            <a:r>
              <a:rPr lang="en-US" sz="2000" dirty="0" smtClean="0"/>
              <a:t>Some of the required materials include a $10,000 liability insurance policy or bond with </a:t>
            </a:r>
            <a:r>
              <a:rPr lang="en-US" sz="2000" dirty="0" err="1" smtClean="0"/>
              <a:t>PennDoT</a:t>
            </a:r>
            <a:r>
              <a:rPr lang="en-US" sz="2000" dirty="0" smtClean="0"/>
              <a:t>, Vehicle Inspection Division, PO Box 68696, Harrisburg, Pa 17106-9003 named as Certificate Holder. This means that </a:t>
            </a:r>
            <a:r>
              <a:rPr lang="en-US" sz="2000" dirty="0" err="1" smtClean="0"/>
              <a:t>PennDoT</a:t>
            </a:r>
            <a:r>
              <a:rPr lang="en-US" sz="2000" dirty="0" smtClean="0"/>
              <a:t> will be notified automatically by the insurance company if the policy/bond lapses or is cancelled.</a:t>
            </a:r>
            <a:r>
              <a:rPr lang="en-US" sz="2000" i="1" dirty="0" smtClean="0"/>
              <a:t> </a:t>
            </a:r>
            <a:endParaRPr lang="en-US" sz="2000" dirty="0" smtClean="0"/>
          </a:p>
        </p:txBody>
      </p:sp>
    </p:spTree>
    <p:extLst>
      <p:ext uri="{BB962C8B-B14F-4D97-AF65-F5344CB8AC3E}">
        <p14:creationId xmlns:p14="http://schemas.microsoft.com/office/powerpoint/2010/main" val="860776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66737"/>
          </a:xfrm>
        </p:spPr>
        <p:txBody>
          <a:bodyPr>
            <a:normAutofit/>
          </a:bodyPr>
          <a:lstStyle/>
          <a:p>
            <a:r>
              <a:rPr lang="en-US" sz="3200" dirty="0" smtClean="0"/>
              <a:t>Station Requirements (cont.)</a:t>
            </a:r>
            <a:endParaRPr lang="en-US" sz="3200" dirty="0"/>
          </a:p>
        </p:txBody>
      </p:sp>
      <p:sp>
        <p:nvSpPr>
          <p:cNvPr id="3" name="Subtitle 2"/>
          <p:cNvSpPr>
            <a:spLocks noGrp="1"/>
          </p:cNvSpPr>
          <p:nvPr>
            <p:ph type="subTitle" idx="1"/>
          </p:nvPr>
        </p:nvSpPr>
        <p:spPr>
          <a:xfrm>
            <a:off x="1524000" y="2362200"/>
            <a:ext cx="9144000" cy="4394200"/>
          </a:xfrm>
        </p:spPr>
        <p:txBody>
          <a:bodyPr>
            <a:normAutofit/>
          </a:bodyPr>
          <a:lstStyle/>
          <a:p>
            <a:pPr algn="l"/>
            <a:r>
              <a:rPr lang="en-US" sz="2000" dirty="0" smtClean="0"/>
              <a:t>The applicant must be a natural person or a Corporation. In the case of a Corporation, the applicant must have written authorization, on Corporate letterhead, authorizing the individual to act on behalf of the Corporation in this matter. </a:t>
            </a:r>
          </a:p>
          <a:p>
            <a:pPr algn="l"/>
            <a:r>
              <a:rPr lang="en-US" sz="2000" dirty="0" smtClean="0"/>
              <a:t>The applicant must be able to read and understand the Vehicle Code.</a:t>
            </a:r>
          </a:p>
          <a:p>
            <a:pPr algn="l"/>
            <a:r>
              <a:rPr lang="en-US" sz="2000" dirty="0" smtClean="0"/>
              <a:t>In addition to the MV 427, an MV 443 must be posted in a conspicuous place, usually near the MV 427. This allows the public to know the credentials of the inspector. Any additions or deletions on the MV 443 should be noted on the document and then faxed to the QAO office at 215.793.1061. </a:t>
            </a:r>
          </a:p>
          <a:p>
            <a:pPr algn="l"/>
            <a:r>
              <a:rPr lang="en-US" sz="2000" dirty="0" smtClean="0"/>
              <a:t>Two additional signs are required in a General Inspection Station. A sign stating the specific fees associated with the inspection i.e. sticker fee, labor for the inspection, shop fees, taxes. Each Category that the Station inspects must be itemized. The only exception is the fee for the Document Reviewer, part of the Category IV Enhanced Safety Inspection. Also the sign must state that the fees are “Pass or Fail” indicating to the public that the fees are for the labor of inspection not the “sticker”. </a:t>
            </a:r>
            <a:endParaRPr lang="en-US" sz="2000" dirty="0"/>
          </a:p>
        </p:txBody>
      </p:sp>
    </p:spTree>
    <p:extLst>
      <p:ext uri="{BB962C8B-B14F-4D97-AF65-F5344CB8AC3E}">
        <p14:creationId xmlns:p14="http://schemas.microsoft.com/office/powerpoint/2010/main" val="1891218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92137"/>
          </a:xfrm>
        </p:spPr>
        <p:txBody>
          <a:bodyPr>
            <a:normAutofit/>
          </a:bodyPr>
          <a:lstStyle/>
          <a:p>
            <a:r>
              <a:rPr lang="en-US" sz="3200" dirty="0" smtClean="0"/>
              <a:t>Station Requirements (cont.)</a:t>
            </a:r>
            <a:endParaRPr lang="en-US" sz="3200" dirty="0"/>
          </a:p>
        </p:txBody>
      </p:sp>
      <p:sp>
        <p:nvSpPr>
          <p:cNvPr id="3" name="Subtitle 2"/>
          <p:cNvSpPr>
            <a:spLocks noGrp="1"/>
          </p:cNvSpPr>
          <p:nvPr>
            <p:ph type="subTitle" idx="1"/>
          </p:nvPr>
        </p:nvSpPr>
        <p:spPr>
          <a:xfrm>
            <a:off x="1524000" y="2184400"/>
            <a:ext cx="9144000" cy="4559300"/>
          </a:xfrm>
        </p:spPr>
        <p:txBody>
          <a:bodyPr>
            <a:normAutofit/>
          </a:bodyPr>
          <a:lstStyle/>
          <a:p>
            <a:pPr algn="l"/>
            <a:r>
              <a:rPr lang="en-US" sz="2000" dirty="0" smtClean="0"/>
              <a:t>The inspection area size requirements vary according to vehicle and headlight checking equipment. The required area must be “space in the clear” and may only have a lift within the dimensions. </a:t>
            </a:r>
          </a:p>
          <a:p>
            <a:pPr algn="l"/>
            <a:r>
              <a:rPr lang="en-US" sz="2000" dirty="0" smtClean="0"/>
              <a:t>Category I station (autos and trucks up to 17,000 pounds registered GVW) – 12’ by 22’        or 12’ by 43’ if a headlight screen is used.</a:t>
            </a:r>
          </a:p>
          <a:p>
            <a:pPr algn="l"/>
            <a:r>
              <a:rPr lang="en-US" sz="2000" dirty="0" smtClean="0"/>
              <a:t>Category II station (motorcycles) – 10’ by 18’ or 10’ by 32’ if a headlight screen is used.</a:t>
            </a:r>
          </a:p>
          <a:p>
            <a:pPr algn="l"/>
            <a:r>
              <a:rPr lang="en-US" sz="2000" dirty="0" smtClean="0"/>
              <a:t>Category III (trucks over 17,000 pounds registered GVW) – 12’ by 64’. A trailer station must be 12’ by 53’ which is included in the truck station requirements. A truck-tractor may be inspected with trailer or without. </a:t>
            </a:r>
          </a:p>
          <a:p>
            <a:pPr algn="l"/>
            <a:r>
              <a:rPr lang="en-US" sz="2000" dirty="0" smtClean="0"/>
              <a:t>The entire inspection must be conducted within the required area.</a:t>
            </a:r>
          </a:p>
          <a:p>
            <a:pPr algn="l"/>
            <a:r>
              <a:rPr lang="en-US" sz="2000" dirty="0" smtClean="0"/>
              <a:t>The tools required in the Station are those that are generally required to service and repair the vehicles that are approved on the MV 427 with some specific additions: </a:t>
            </a:r>
          </a:p>
        </p:txBody>
      </p:sp>
    </p:spTree>
    <p:extLst>
      <p:ext uri="{BB962C8B-B14F-4D97-AF65-F5344CB8AC3E}">
        <p14:creationId xmlns:p14="http://schemas.microsoft.com/office/powerpoint/2010/main" val="3457284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79437"/>
          </a:xfrm>
        </p:spPr>
        <p:txBody>
          <a:bodyPr>
            <a:normAutofit/>
          </a:bodyPr>
          <a:lstStyle/>
          <a:p>
            <a:r>
              <a:rPr lang="en-US" sz="3200" dirty="0" smtClean="0"/>
              <a:t>Station Requirements (cont.)</a:t>
            </a:r>
            <a:endParaRPr lang="en-US" sz="3200" dirty="0"/>
          </a:p>
        </p:txBody>
      </p:sp>
      <p:sp>
        <p:nvSpPr>
          <p:cNvPr id="3" name="Subtitle 2"/>
          <p:cNvSpPr>
            <a:spLocks noGrp="1"/>
          </p:cNvSpPr>
          <p:nvPr>
            <p:ph type="subTitle" idx="1"/>
          </p:nvPr>
        </p:nvSpPr>
        <p:spPr>
          <a:xfrm>
            <a:off x="1524000" y="2247900"/>
            <a:ext cx="9144000" cy="4419600"/>
          </a:xfrm>
        </p:spPr>
        <p:txBody>
          <a:bodyPr>
            <a:normAutofit/>
          </a:bodyPr>
          <a:lstStyle/>
          <a:p>
            <a:pPr marL="342900" indent="-342900" algn="l">
              <a:buFont typeface="Arial" panose="020B0604020202020204" pitchFamily="34" charset="0"/>
              <a:buChar char="•"/>
            </a:pPr>
            <a:r>
              <a:rPr lang="en-US" sz="2000" dirty="0" smtClean="0"/>
              <a:t>Tire pressure gauge</a:t>
            </a:r>
          </a:p>
          <a:p>
            <a:pPr marL="342900" indent="-342900" algn="l">
              <a:buFont typeface="Arial" panose="020B0604020202020204" pitchFamily="34" charset="0"/>
              <a:buChar char="•"/>
            </a:pPr>
            <a:r>
              <a:rPr lang="en-US" sz="2000" dirty="0" smtClean="0"/>
              <a:t>Micrometers to measure rotors and drums</a:t>
            </a:r>
          </a:p>
          <a:p>
            <a:pPr marL="342900" indent="-342900" algn="l">
              <a:buFont typeface="Arial" panose="020B0604020202020204" pitchFamily="34" charset="0"/>
              <a:buChar char="•"/>
            </a:pPr>
            <a:r>
              <a:rPr lang="en-US" sz="2000" dirty="0" smtClean="0"/>
              <a:t>Ball joint gauge*</a:t>
            </a:r>
          </a:p>
          <a:p>
            <a:pPr marL="342900" indent="-342900" algn="l">
              <a:buFont typeface="Arial" panose="020B0604020202020204" pitchFamily="34" charset="0"/>
              <a:buChar char="•"/>
            </a:pPr>
            <a:r>
              <a:rPr lang="en-US" sz="2000" dirty="0" smtClean="0"/>
              <a:t>Tire tread depth gauge*</a:t>
            </a:r>
          </a:p>
          <a:p>
            <a:pPr marL="342900" indent="-342900" algn="l">
              <a:buFont typeface="Arial" panose="020B0604020202020204" pitchFamily="34" charset="0"/>
              <a:buChar char="•"/>
            </a:pPr>
            <a:r>
              <a:rPr lang="en-US" sz="2000" dirty="0" smtClean="0"/>
              <a:t>Brake thickness gauge* </a:t>
            </a:r>
          </a:p>
          <a:p>
            <a:pPr marL="342900" indent="-342900" algn="l">
              <a:buFont typeface="Arial" panose="020B0604020202020204" pitchFamily="34" charset="0"/>
              <a:buChar char="•"/>
            </a:pPr>
            <a:r>
              <a:rPr lang="en-US" sz="2000" dirty="0" smtClean="0"/>
              <a:t>Headlight aiming device (may be a screen)</a:t>
            </a:r>
          </a:p>
          <a:p>
            <a:pPr marL="342900" indent="-342900" algn="l">
              <a:buFont typeface="Arial" panose="020B0604020202020204" pitchFamily="34" charset="0"/>
              <a:buChar char="•"/>
            </a:pPr>
            <a:r>
              <a:rPr lang="en-US" sz="2000" dirty="0" smtClean="0"/>
              <a:t>Hole punch (1/4 or 3/8”) for voiding stickers</a:t>
            </a:r>
          </a:p>
          <a:p>
            <a:pPr algn="l"/>
            <a:r>
              <a:rPr lang="en-US" sz="2000" dirty="0" smtClean="0"/>
              <a:t>The headlight aiming device must accommodate all inspected vehicles </a:t>
            </a:r>
            <a:endParaRPr lang="en-US" sz="2000" dirty="0"/>
          </a:p>
        </p:txBody>
      </p:sp>
    </p:spTree>
    <p:extLst>
      <p:ext uri="{BB962C8B-B14F-4D97-AF65-F5344CB8AC3E}">
        <p14:creationId xmlns:p14="http://schemas.microsoft.com/office/powerpoint/2010/main" val="39113119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617537"/>
          </a:xfrm>
        </p:spPr>
        <p:txBody>
          <a:bodyPr>
            <a:normAutofit/>
          </a:bodyPr>
          <a:lstStyle/>
          <a:p>
            <a:r>
              <a:rPr lang="en-US" sz="3200" dirty="0" smtClean="0"/>
              <a:t>Station Requirements (cont.)</a:t>
            </a:r>
            <a:endParaRPr lang="en-US" sz="3200" dirty="0"/>
          </a:p>
        </p:txBody>
      </p:sp>
      <p:sp>
        <p:nvSpPr>
          <p:cNvPr id="3" name="Subtitle 2"/>
          <p:cNvSpPr>
            <a:spLocks noGrp="1"/>
          </p:cNvSpPr>
          <p:nvPr>
            <p:ph type="subTitle" idx="1"/>
          </p:nvPr>
        </p:nvSpPr>
        <p:spPr>
          <a:xfrm>
            <a:off x="1524000" y="2324100"/>
            <a:ext cx="9144000" cy="4419600"/>
          </a:xfrm>
        </p:spPr>
        <p:txBody>
          <a:bodyPr/>
          <a:lstStyle/>
          <a:p>
            <a:pPr algn="l"/>
            <a:r>
              <a:rPr lang="en-US" sz="2000" dirty="0" smtClean="0"/>
              <a:t>An</a:t>
            </a:r>
            <a:r>
              <a:rPr lang="en-US" dirty="0" smtClean="0"/>
              <a:t> </a:t>
            </a:r>
            <a:r>
              <a:rPr lang="en-US" sz="2000" dirty="0" smtClean="0"/>
              <a:t>inspection</a:t>
            </a:r>
            <a:r>
              <a:rPr lang="en-US" dirty="0" smtClean="0"/>
              <a:t> </a:t>
            </a:r>
            <a:r>
              <a:rPr lang="en-US" sz="2000" dirty="0" smtClean="0"/>
              <a:t>station</a:t>
            </a:r>
            <a:r>
              <a:rPr lang="en-US" dirty="0" smtClean="0"/>
              <a:t> </a:t>
            </a:r>
            <a:r>
              <a:rPr lang="en-US" sz="2000" dirty="0" smtClean="0"/>
              <a:t>is almost always part of a vehicle service and repair business. As a result, the station must be open 40 hours a week between the hours of 7 am and      5 pm Monday through Friday. A waiver for special exceptions may be obtained from </a:t>
            </a:r>
            <a:r>
              <a:rPr lang="en-US" sz="2000" dirty="0" err="1" smtClean="0"/>
              <a:t>PennDoT</a:t>
            </a:r>
            <a:r>
              <a:rPr lang="en-US" sz="2000" dirty="0" smtClean="0"/>
              <a:t> but regardless, the station must be open at least 10 hours between 7 am and 8 pm Monday through Friday. This waiver may be rescinded for noncompliance. </a:t>
            </a:r>
          </a:p>
          <a:p>
            <a:pPr algn="l"/>
            <a:endParaRPr lang="en-US" sz="2000" dirty="0"/>
          </a:p>
          <a:p>
            <a:pPr algn="l"/>
            <a:r>
              <a:rPr lang="en-US" sz="2000" dirty="0" smtClean="0"/>
              <a:t>An inspector must be 18 years of age, pass a certification course, pass a hands-on test, and have a current drivers license for each Category he/she inspects, though a school bus drivers license is not required. The inspector may inspect 3 motorcycles an hour or 2 of any other vehicle in an hour.</a:t>
            </a:r>
          </a:p>
          <a:p>
            <a:pPr algn="l"/>
            <a:r>
              <a:rPr lang="en-US" sz="2000" dirty="0" smtClean="0"/>
              <a:t>Currently, the initial certification is good for 3 years. The online recertification, required after the 3 years, is good for 5 years thereafter.</a:t>
            </a:r>
            <a:endParaRPr lang="en-US" dirty="0"/>
          </a:p>
        </p:txBody>
      </p:sp>
    </p:spTree>
    <p:extLst>
      <p:ext uri="{BB962C8B-B14F-4D97-AF65-F5344CB8AC3E}">
        <p14:creationId xmlns:p14="http://schemas.microsoft.com/office/powerpoint/2010/main" val="4251833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79437"/>
          </a:xfrm>
        </p:spPr>
        <p:txBody>
          <a:bodyPr>
            <a:normAutofit/>
          </a:bodyPr>
          <a:lstStyle/>
          <a:p>
            <a:r>
              <a:rPr lang="en-US" sz="3200" dirty="0" smtClean="0"/>
              <a:t>Station Requirements (cont.)</a:t>
            </a:r>
            <a:endParaRPr lang="en-US" sz="3200" dirty="0"/>
          </a:p>
        </p:txBody>
      </p:sp>
      <p:sp>
        <p:nvSpPr>
          <p:cNvPr id="3" name="Subtitle 2"/>
          <p:cNvSpPr>
            <a:spLocks noGrp="1"/>
          </p:cNvSpPr>
          <p:nvPr>
            <p:ph type="subTitle" idx="1"/>
          </p:nvPr>
        </p:nvSpPr>
        <p:spPr>
          <a:xfrm>
            <a:off x="1524000" y="2133600"/>
            <a:ext cx="9144000" cy="4622800"/>
          </a:xfrm>
        </p:spPr>
        <p:txBody>
          <a:bodyPr>
            <a:normAutofit/>
          </a:bodyPr>
          <a:lstStyle/>
          <a:p>
            <a:pPr algn="l"/>
            <a:r>
              <a:rPr lang="en-US" sz="2000" dirty="0" smtClean="0"/>
              <a:t>The inspector license codes start easily enough:</a:t>
            </a:r>
            <a:endParaRPr lang="en-US" sz="2000" dirty="0"/>
          </a:p>
          <a:p>
            <a:pPr marL="342900" indent="-342900" algn="l">
              <a:buFont typeface="Arial" panose="020B0604020202020204" pitchFamily="34" charset="0"/>
              <a:buChar char="•"/>
            </a:pPr>
            <a:r>
              <a:rPr lang="en-US" sz="2000" dirty="0" smtClean="0"/>
              <a:t>Code 1 – the most popular vehicles = cars and trucks up to 17,000 registered GVW</a:t>
            </a:r>
          </a:p>
          <a:p>
            <a:pPr marL="342900" indent="-342900" algn="l">
              <a:buFont typeface="Arial" panose="020B0604020202020204" pitchFamily="34" charset="0"/>
              <a:buChar char="•"/>
            </a:pPr>
            <a:r>
              <a:rPr lang="en-US" sz="2000" dirty="0" smtClean="0"/>
              <a:t>Code 2 – two wheels = motorcycles</a:t>
            </a:r>
          </a:p>
          <a:p>
            <a:pPr marL="342900" indent="-342900" algn="l">
              <a:buFont typeface="Arial" panose="020B0604020202020204" pitchFamily="34" charset="0"/>
              <a:buChar char="•"/>
            </a:pPr>
            <a:r>
              <a:rPr lang="en-US" sz="2000" dirty="0" smtClean="0"/>
              <a:t>Code 3 – everything else = 17,001 registered GVW and heavier trucks.</a:t>
            </a:r>
          </a:p>
          <a:p>
            <a:pPr algn="l"/>
            <a:r>
              <a:rPr lang="en-US" sz="2000" dirty="0" smtClean="0"/>
              <a:t>Then it gets more difficult with modern math, </a:t>
            </a:r>
            <a:r>
              <a:rPr lang="en-US" sz="2000" dirty="0" err="1" smtClean="0"/>
              <a:t>PennDoT</a:t>
            </a:r>
            <a:r>
              <a:rPr lang="en-US" sz="2000" dirty="0" smtClean="0"/>
              <a:t> style:</a:t>
            </a:r>
          </a:p>
          <a:p>
            <a:pPr marL="342900" indent="-342900" algn="l">
              <a:buFont typeface="Arial" panose="020B0604020202020204" pitchFamily="34" charset="0"/>
              <a:buChar char="•"/>
            </a:pPr>
            <a:r>
              <a:rPr lang="en-US" sz="2000" dirty="0" smtClean="0"/>
              <a:t>Code 4 – 1 + 2 + 3 = 4 = all vehicles</a:t>
            </a:r>
          </a:p>
          <a:p>
            <a:pPr marL="342900" indent="-342900" algn="l">
              <a:buFont typeface="Arial" panose="020B0604020202020204" pitchFamily="34" charset="0"/>
              <a:buChar char="•"/>
            </a:pPr>
            <a:r>
              <a:rPr lang="en-US" sz="2000" dirty="0" smtClean="0"/>
              <a:t>Code 5 – 1 + 2 = 5</a:t>
            </a:r>
          </a:p>
          <a:p>
            <a:pPr marL="342900" indent="-342900" algn="l">
              <a:buFont typeface="Arial" panose="020B0604020202020204" pitchFamily="34" charset="0"/>
              <a:buChar char="•"/>
            </a:pPr>
            <a:r>
              <a:rPr lang="en-US" sz="2000" dirty="0" smtClean="0"/>
              <a:t>Code 6 – 2 + 3 = 6</a:t>
            </a:r>
          </a:p>
          <a:p>
            <a:pPr marL="342900" indent="-342900" algn="l">
              <a:buFont typeface="Arial" panose="020B0604020202020204" pitchFamily="34" charset="0"/>
              <a:buChar char="•"/>
            </a:pPr>
            <a:r>
              <a:rPr lang="en-US" sz="2000" dirty="0" smtClean="0"/>
              <a:t>Code 7 – 1 + 3 = 7</a:t>
            </a:r>
          </a:p>
          <a:p>
            <a:pPr marL="342900" indent="-342900" algn="l">
              <a:buFont typeface="Arial" panose="020B0604020202020204" pitchFamily="34" charset="0"/>
              <a:buChar char="•"/>
            </a:pPr>
            <a:r>
              <a:rPr lang="en-US" sz="2000" dirty="0" smtClean="0"/>
              <a:t>Code J – Enhanced Safety Inspection</a:t>
            </a:r>
          </a:p>
          <a:p>
            <a:pPr algn="l"/>
            <a:r>
              <a:rPr lang="en-US" sz="2000" dirty="0" smtClean="0"/>
              <a:t>Certified Document Reviewer – administrative part of Code J – is not an inspector</a:t>
            </a:r>
          </a:p>
          <a:p>
            <a:pPr marL="800100" lvl="1" indent="-342900" algn="l">
              <a:buFont typeface="Arial" panose="020B0604020202020204" pitchFamily="34" charset="0"/>
              <a:buChar char="•"/>
            </a:pPr>
            <a:endParaRPr lang="en-US" sz="1600" dirty="0" smtClean="0"/>
          </a:p>
        </p:txBody>
      </p:sp>
    </p:spTree>
    <p:extLst>
      <p:ext uri="{BB962C8B-B14F-4D97-AF65-F5344CB8AC3E}">
        <p14:creationId xmlns:p14="http://schemas.microsoft.com/office/powerpoint/2010/main" val="4025438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66737"/>
          </a:xfrm>
        </p:spPr>
        <p:txBody>
          <a:bodyPr>
            <a:normAutofit/>
          </a:bodyPr>
          <a:lstStyle/>
          <a:p>
            <a:r>
              <a:rPr lang="en-US" sz="3200" dirty="0" smtClean="0"/>
              <a:t>Station Requirements (cont.)</a:t>
            </a:r>
            <a:endParaRPr lang="en-US" sz="3200" dirty="0"/>
          </a:p>
        </p:txBody>
      </p:sp>
      <p:sp>
        <p:nvSpPr>
          <p:cNvPr id="3" name="Subtitle 2"/>
          <p:cNvSpPr>
            <a:spLocks noGrp="1"/>
          </p:cNvSpPr>
          <p:nvPr>
            <p:ph type="subTitle" idx="1"/>
          </p:nvPr>
        </p:nvSpPr>
        <p:spPr>
          <a:xfrm>
            <a:off x="1524000" y="2133600"/>
            <a:ext cx="9144000" cy="4724400"/>
          </a:xfrm>
        </p:spPr>
        <p:txBody>
          <a:bodyPr>
            <a:noAutofit/>
          </a:bodyPr>
          <a:lstStyle/>
          <a:p>
            <a:pPr algn="l"/>
            <a:r>
              <a:rPr lang="en-US" sz="2000" dirty="0" smtClean="0"/>
              <a:t>All Station and inspector interaction with </a:t>
            </a:r>
            <a:r>
              <a:rPr lang="en-US" sz="2000" dirty="0" err="1" smtClean="0"/>
              <a:t>PennDoT</a:t>
            </a:r>
            <a:r>
              <a:rPr lang="en-US" sz="2000" dirty="0" smtClean="0"/>
              <a:t> is on a personal basis. There is no Corporate veil to exclude the individual from culpability or responsibility. It is the responsibility of each individual to conduct business in the best interest of the Commonwealth. Station owners/managers must make all bulletins and regulations available to employees. The owner/manager must notify QAO of any changes in operations whatsoever, i.e. changes in personnel (MV 443), anticipated changes in building or inspection area, or missing stickers. The owner/manager assumes full personal responsibility for all stickers and all inspections, regardless of first-hand knowledge. </a:t>
            </a:r>
          </a:p>
          <a:p>
            <a:pPr algn="l"/>
            <a:r>
              <a:rPr lang="en-US" sz="2000" dirty="0" smtClean="0"/>
              <a:t>In the event of change of ownership -  all inspection operations stop immediately. The MV 427 and unused stickers are relinquished to the QAO. </a:t>
            </a:r>
          </a:p>
          <a:p>
            <a:pPr algn="l"/>
            <a:r>
              <a:rPr lang="en-US" sz="2000" dirty="0" smtClean="0"/>
              <a:t>In the event of partnership, incorporation, or transfer of controlling interest – All inspection operations stop but materials are retained. A new MV 427 is required.</a:t>
            </a:r>
          </a:p>
          <a:p>
            <a:pPr algn="l"/>
            <a:r>
              <a:rPr lang="en-US" sz="2000" dirty="0" smtClean="0"/>
              <a:t>In event of change of location – all inspection operations stop, a new complete          MV 427 application is submitted, and the QAO audits sticker usage.</a:t>
            </a:r>
          </a:p>
          <a:p>
            <a:pPr algn="l"/>
            <a:endParaRPr lang="en-US" sz="2000" dirty="0" smtClean="0"/>
          </a:p>
          <a:p>
            <a:pPr algn="l"/>
            <a:r>
              <a:rPr lang="en-US" sz="2000" dirty="0" smtClean="0"/>
              <a:t> </a:t>
            </a:r>
            <a:endParaRPr lang="en-US" sz="2000" dirty="0"/>
          </a:p>
        </p:txBody>
      </p:sp>
    </p:spTree>
    <p:extLst>
      <p:ext uri="{BB962C8B-B14F-4D97-AF65-F5344CB8AC3E}">
        <p14:creationId xmlns:p14="http://schemas.microsoft.com/office/powerpoint/2010/main" val="2266299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655637"/>
          </a:xfrm>
        </p:spPr>
        <p:txBody>
          <a:bodyPr>
            <a:normAutofit/>
          </a:bodyPr>
          <a:lstStyle/>
          <a:p>
            <a:r>
              <a:rPr lang="en-US" sz="3200" dirty="0" smtClean="0"/>
              <a:t>Station Requirements (cont.)</a:t>
            </a:r>
            <a:endParaRPr lang="en-US" sz="3200" dirty="0"/>
          </a:p>
        </p:txBody>
      </p:sp>
      <p:sp>
        <p:nvSpPr>
          <p:cNvPr id="3" name="Subtitle 2"/>
          <p:cNvSpPr>
            <a:spLocks noGrp="1"/>
          </p:cNvSpPr>
          <p:nvPr>
            <p:ph type="subTitle" idx="1"/>
          </p:nvPr>
        </p:nvSpPr>
        <p:spPr>
          <a:xfrm>
            <a:off x="1524000" y="2120900"/>
            <a:ext cx="9144000" cy="4737100"/>
          </a:xfrm>
        </p:spPr>
        <p:txBody>
          <a:bodyPr>
            <a:normAutofit lnSpcReduction="10000"/>
          </a:bodyPr>
          <a:lstStyle/>
          <a:p>
            <a:pPr algn="l"/>
            <a:r>
              <a:rPr lang="en-US" sz="2000" dirty="0"/>
              <a:t>In the event of closing – the QAO will audit records, retrieve unused stickers, retrieve MV 427, and  close out station</a:t>
            </a:r>
            <a:r>
              <a:rPr lang="en-US" sz="2000" dirty="0" smtClean="0"/>
              <a:t>. Unused stickers costs are reimbursed at 75% </a:t>
            </a:r>
            <a:endParaRPr lang="en-US" sz="2000" dirty="0"/>
          </a:p>
          <a:p>
            <a:pPr algn="l"/>
            <a:r>
              <a:rPr lang="en-US" sz="2000" dirty="0" smtClean="0"/>
              <a:t>In the event of death – all inspection operations stop. A new MV427 must be submitted by survivor(s). </a:t>
            </a:r>
            <a:endParaRPr lang="en-US" sz="2000" dirty="0"/>
          </a:p>
          <a:p>
            <a:pPr algn="l"/>
            <a:r>
              <a:rPr lang="en-US" sz="2000" dirty="0" smtClean="0"/>
              <a:t>Inspection operations may continue but the QAO must be notified if:</a:t>
            </a:r>
          </a:p>
          <a:p>
            <a:pPr marL="342900" indent="-342900" algn="l">
              <a:buFont typeface="Arial" panose="020B0604020202020204" pitchFamily="34" charset="0"/>
              <a:buChar char="•"/>
            </a:pPr>
            <a:r>
              <a:rPr lang="en-US" sz="2000" dirty="0" smtClean="0"/>
              <a:t>Stickers are lost.</a:t>
            </a:r>
          </a:p>
          <a:p>
            <a:pPr marL="342900" indent="-342900" algn="l">
              <a:buFont typeface="Arial" panose="020B0604020202020204" pitchFamily="34" charset="0"/>
              <a:buChar char="•"/>
            </a:pPr>
            <a:r>
              <a:rPr lang="en-US" sz="2000" dirty="0" smtClean="0"/>
              <a:t>Signer of MV 500 (sticker requisition from) leaves station.</a:t>
            </a:r>
          </a:p>
          <a:p>
            <a:pPr marL="342900" indent="-342900" algn="l">
              <a:buFont typeface="Arial" panose="020B0604020202020204" pitchFamily="34" charset="0"/>
              <a:buChar char="•"/>
            </a:pPr>
            <a:r>
              <a:rPr lang="en-US" sz="2000" dirty="0" smtClean="0"/>
              <a:t>Change of Post Office address designation (911)</a:t>
            </a:r>
          </a:p>
          <a:p>
            <a:pPr marL="342900" indent="-342900" algn="l">
              <a:buFont typeface="Arial" panose="020B0604020202020204" pitchFamily="34" charset="0"/>
              <a:buChar char="•"/>
            </a:pPr>
            <a:r>
              <a:rPr lang="en-US" sz="2000" dirty="0" smtClean="0"/>
              <a:t>Change of Company name</a:t>
            </a:r>
          </a:p>
          <a:p>
            <a:pPr marL="342900" indent="-342900" algn="l">
              <a:buFont typeface="Arial" panose="020B0604020202020204" pitchFamily="34" charset="0"/>
              <a:buChar char="•"/>
            </a:pPr>
            <a:r>
              <a:rPr lang="en-US" sz="2000" dirty="0" smtClean="0"/>
              <a:t>Change of Corporate responsibility (MV 427 signer/authorization). </a:t>
            </a:r>
          </a:p>
          <a:p>
            <a:r>
              <a:rPr lang="en-US" sz="2000" dirty="0" smtClean="0"/>
              <a:t>IMPORTANT</a:t>
            </a:r>
            <a:endParaRPr lang="en-US" sz="2000" dirty="0"/>
          </a:p>
          <a:p>
            <a:pPr algn="l"/>
            <a:r>
              <a:rPr lang="en-US" sz="2000" dirty="0" smtClean="0"/>
              <a:t>The customer must authorize all repairs. All parts must be retained until the customer picks up the vehicle. Brake and tire readings must be recorded on invoice. Any potential problems must be noted on invoice. The customer may do their own work.</a:t>
            </a:r>
          </a:p>
          <a:p>
            <a:pPr algn="l"/>
            <a:endParaRPr lang="en-US" sz="2000" dirty="0"/>
          </a:p>
        </p:txBody>
      </p:sp>
    </p:spTree>
    <p:extLst>
      <p:ext uri="{BB962C8B-B14F-4D97-AF65-F5344CB8AC3E}">
        <p14:creationId xmlns:p14="http://schemas.microsoft.com/office/powerpoint/2010/main" val="3825185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01699"/>
          </a:xfrm>
        </p:spPr>
        <p:txBody>
          <a:bodyPr>
            <a:normAutofit/>
          </a:bodyPr>
          <a:lstStyle/>
          <a:p>
            <a:r>
              <a:rPr lang="en-US" sz="3200" dirty="0" smtClean="0"/>
              <a:t>                          Overview and Description of Course</a:t>
            </a:r>
            <a:endParaRPr lang="en-US" sz="3200" dirty="0"/>
          </a:p>
        </p:txBody>
      </p:sp>
      <p:sp>
        <p:nvSpPr>
          <p:cNvPr id="3" name="Content Placeholder 2"/>
          <p:cNvSpPr>
            <a:spLocks noGrp="1"/>
          </p:cNvSpPr>
          <p:nvPr>
            <p:ph idx="1"/>
          </p:nvPr>
        </p:nvSpPr>
        <p:spPr>
          <a:xfrm>
            <a:off x="838200" y="901700"/>
            <a:ext cx="10515600" cy="5275263"/>
          </a:xfrm>
        </p:spPr>
        <p:txBody>
          <a:bodyPr>
            <a:normAutofit/>
          </a:bodyPr>
          <a:lstStyle/>
          <a:p>
            <a:r>
              <a:rPr lang="en-US" sz="2000" dirty="0" smtClean="0"/>
              <a:t>This course is derived from sections of the Motor Vehicle Code (75 Pa. C.S. 4101-4982). It is presented in a format that is more readily understandable than the Code itself. It does not have every word of the Code in the Course, rather it calls out the “need-to-know” material that an Inspecting Technician must have to perform an inspection properly. If questions arise outside of the Course material, we will refer to the Code.</a:t>
            </a:r>
          </a:p>
          <a:p>
            <a:r>
              <a:rPr lang="en-US" sz="2000" dirty="0" err="1" smtClean="0"/>
              <a:t>PennDoT</a:t>
            </a:r>
            <a:r>
              <a:rPr lang="en-US" sz="2000" dirty="0" smtClean="0"/>
              <a:t> has separated the Inspector Licensing into Categories while the Code is separated into Subchapters. We will make the distinctions clearer in a moment. An Inspector must take the Baseline Category once in his/her career. The other Categories, I through IV, can be taken at any time during their career development. The Inspector must be 18 years of age and have a current Drivers License for any Category that they intend to inspect. Additionally, the Inspector must take and pass a written and “hands-on” test (70% grade) in each Category Section that applies to those vehicles requirements.</a:t>
            </a:r>
          </a:p>
          <a:p>
            <a:r>
              <a:rPr lang="en-US" sz="2000" dirty="0" smtClean="0"/>
              <a:t>If you ever have a question, do not guess. Check this document or the Code. Your license depends on it </a:t>
            </a:r>
            <a:endParaRPr lang="en-US" sz="2000" dirty="0"/>
          </a:p>
        </p:txBody>
      </p:sp>
    </p:spTree>
    <p:extLst>
      <p:ext uri="{BB962C8B-B14F-4D97-AF65-F5344CB8AC3E}">
        <p14:creationId xmlns:p14="http://schemas.microsoft.com/office/powerpoint/2010/main" val="1838851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604837"/>
          </a:xfrm>
        </p:spPr>
        <p:txBody>
          <a:bodyPr>
            <a:normAutofit/>
          </a:bodyPr>
          <a:lstStyle/>
          <a:p>
            <a:r>
              <a:rPr lang="en-US" sz="3200" dirty="0" smtClean="0"/>
              <a:t>Station Requirements (cont.)</a:t>
            </a:r>
            <a:endParaRPr lang="en-US" sz="3200" dirty="0"/>
          </a:p>
        </p:txBody>
      </p:sp>
      <p:sp>
        <p:nvSpPr>
          <p:cNvPr id="3" name="Subtitle 2"/>
          <p:cNvSpPr>
            <a:spLocks noGrp="1"/>
          </p:cNvSpPr>
          <p:nvPr>
            <p:ph type="subTitle" idx="1"/>
          </p:nvPr>
        </p:nvSpPr>
        <p:spPr>
          <a:xfrm>
            <a:off x="1524000" y="2044700"/>
            <a:ext cx="9144000" cy="4813300"/>
          </a:xfrm>
        </p:spPr>
        <p:txBody>
          <a:bodyPr>
            <a:normAutofit fontScale="92500" lnSpcReduction="10000"/>
          </a:bodyPr>
          <a:lstStyle/>
          <a:p>
            <a:pPr algn="l"/>
            <a:r>
              <a:rPr lang="en-US" sz="2000" dirty="0" smtClean="0"/>
              <a:t>The General Station requirements are the most comprehensive as far as tools and equipment are concerned. There are additions to those requirements for particular Stations:</a:t>
            </a:r>
          </a:p>
          <a:p>
            <a:pPr marL="342900" indent="-342900" algn="l">
              <a:buFont typeface="Arial" panose="020B0604020202020204" pitchFamily="34" charset="0"/>
              <a:buChar char="•"/>
            </a:pPr>
            <a:r>
              <a:rPr lang="en-US" sz="2000" dirty="0" smtClean="0"/>
              <a:t>Commonwealth – only Federal, State, Township, Borough, or Municipal vehicles can be inspected. No charge for Stickers.</a:t>
            </a:r>
          </a:p>
          <a:p>
            <a:pPr marL="342900" indent="-342900" algn="l">
              <a:buFont typeface="Arial" panose="020B0604020202020204" pitchFamily="34" charset="0"/>
              <a:buChar char="•"/>
            </a:pPr>
            <a:r>
              <a:rPr lang="en-US" sz="2000" dirty="0" smtClean="0"/>
              <a:t>Fleet – minimum 15 fleet owned/leased vehicles. Can include fleet owner(s) vehicles only if vehicle is owned/leased by fleet. Inspection area must accommodate largest vehicle in fleet, trailers included.</a:t>
            </a:r>
          </a:p>
          <a:p>
            <a:pPr marL="342900" indent="-342900" algn="l">
              <a:buFont typeface="Arial" panose="020B0604020202020204" pitchFamily="34" charset="0"/>
              <a:buChar char="•"/>
            </a:pPr>
            <a:r>
              <a:rPr lang="en-US" sz="2000" dirty="0" smtClean="0"/>
              <a:t>Recreational/Utility Trailer – additional tool requirement of low-current ammeter (DMM). Inspection recorded on MV 480 not MV 431. External Sticker has only VIN recorded on the face of it.</a:t>
            </a:r>
          </a:p>
          <a:p>
            <a:pPr marL="342900" indent="-342900" algn="l">
              <a:buFont typeface="Arial" panose="020B0604020202020204" pitchFamily="34" charset="0"/>
              <a:buChar char="•"/>
            </a:pPr>
            <a:r>
              <a:rPr lang="en-US" sz="2000" dirty="0" smtClean="0"/>
              <a:t>Motorcycle – additional tool requirement of spoke wrench and truing stand. Headlight aiming device is re-emphasized. Sticker is recorded on same MV 480 as trailers. Inspection area slightly smaller (see previous specs).</a:t>
            </a:r>
          </a:p>
          <a:p>
            <a:pPr marL="342900" indent="-342900" algn="l">
              <a:buFont typeface="Arial" panose="020B0604020202020204" pitchFamily="34" charset="0"/>
              <a:buChar char="•"/>
            </a:pPr>
            <a:r>
              <a:rPr lang="en-US" sz="2000" dirty="0" smtClean="0"/>
              <a:t>Enhanced – additional tool requirement of light transmittance meter and candlepower meter*. Vehicle must conform to OEM specs, in addition to </a:t>
            </a:r>
            <a:r>
              <a:rPr lang="en-US" sz="2000" dirty="0" err="1" smtClean="0"/>
              <a:t>PennDoT</a:t>
            </a:r>
            <a:r>
              <a:rPr lang="en-US" sz="2000" dirty="0" smtClean="0"/>
              <a:t> Inspection Regulations.</a:t>
            </a:r>
          </a:p>
          <a:p>
            <a:pPr marL="342900" indent="-342900" algn="l">
              <a:buFont typeface="Arial" panose="020B0604020202020204" pitchFamily="34" charset="0"/>
              <a:buChar char="•"/>
            </a:pPr>
            <a:endParaRPr lang="en-US" sz="2000" dirty="0" smtClean="0"/>
          </a:p>
          <a:p>
            <a:pPr marL="342900" indent="-342900" algn="l">
              <a:buFont typeface="Arial" panose="020B0604020202020204" pitchFamily="34" charset="0"/>
              <a:buChar char="•"/>
            </a:pPr>
            <a:endParaRPr lang="en-US" sz="2000" dirty="0" smtClean="0"/>
          </a:p>
          <a:p>
            <a:pPr marL="342900" indent="-342900" algn="l">
              <a:buFont typeface="Arial" panose="020B0604020202020204" pitchFamily="34" charset="0"/>
              <a:buChar char="•"/>
            </a:pPr>
            <a:endParaRPr lang="en-US" sz="2000" dirty="0" smtClean="0"/>
          </a:p>
          <a:p>
            <a:pPr marL="342900" indent="-342900" algn="l">
              <a:buFont typeface="Arial" panose="020B0604020202020204" pitchFamily="34" charset="0"/>
              <a:buChar char="•"/>
            </a:pPr>
            <a:endParaRPr lang="en-US" sz="2000" dirty="0"/>
          </a:p>
        </p:txBody>
      </p:sp>
    </p:spTree>
    <p:extLst>
      <p:ext uri="{BB962C8B-B14F-4D97-AF65-F5344CB8AC3E}">
        <p14:creationId xmlns:p14="http://schemas.microsoft.com/office/powerpoint/2010/main" val="11944392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681037"/>
          </a:xfrm>
        </p:spPr>
        <p:txBody>
          <a:bodyPr>
            <a:normAutofit/>
          </a:bodyPr>
          <a:lstStyle/>
          <a:p>
            <a:r>
              <a:rPr lang="en-US" sz="3200" dirty="0" smtClean="0"/>
              <a:t>Certificate of Inspection</a:t>
            </a:r>
            <a:endParaRPr lang="en-US" sz="3200" dirty="0"/>
          </a:p>
        </p:txBody>
      </p:sp>
      <p:sp>
        <p:nvSpPr>
          <p:cNvPr id="3" name="Subtitle 2"/>
          <p:cNvSpPr>
            <a:spLocks noGrp="1"/>
          </p:cNvSpPr>
          <p:nvPr>
            <p:ph type="subTitle" idx="1"/>
          </p:nvPr>
        </p:nvSpPr>
        <p:spPr>
          <a:xfrm>
            <a:off x="1524000" y="2298700"/>
            <a:ext cx="9144000" cy="4559300"/>
          </a:xfrm>
        </p:spPr>
        <p:txBody>
          <a:bodyPr>
            <a:normAutofit/>
          </a:bodyPr>
          <a:lstStyle/>
          <a:p>
            <a:pPr algn="l"/>
            <a:r>
              <a:rPr lang="en-US" sz="2000" dirty="0" smtClean="0"/>
              <a:t>Let’s clear this up right now…only </a:t>
            </a:r>
            <a:r>
              <a:rPr lang="en-US" sz="2000" dirty="0" err="1" smtClean="0"/>
              <a:t>PennDoT</a:t>
            </a:r>
            <a:r>
              <a:rPr lang="en-US" sz="2000" dirty="0" smtClean="0"/>
              <a:t> calls a TS-460 and a TS-463 by the name Certificate of Inspection. These are “stickers”, the TS-460 for cars and trucks, the TS-463 for Trailers and motorcycles. From now on we will refer to car “stickers” and trailer/motorcycle “stickers” only.</a:t>
            </a:r>
          </a:p>
          <a:p>
            <a:pPr algn="l"/>
            <a:r>
              <a:rPr lang="en-US" sz="2000" dirty="0" smtClean="0"/>
              <a:t>The sticker must be filled out clearly in permanent ink. We can save you the trouble of experimenting, a Sharpie Fine point is the only answer; not a ball point pen, not a #2 pencil, not a Sharpie extra fine. It is worth reiterating that the only information that can go on a trailer/motorcycle sticker is the VIN because it is an external sticker; the car/truck sticker is an internal sticker.</a:t>
            </a:r>
          </a:p>
          <a:p>
            <a:pPr algn="l"/>
            <a:r>
              <a:rPr lang="en-US" sz="2000" dirty="0" smtClean="0"/>
              <a:t>As strange as this may sound, the sticker must be installed on the vehicle within 100 feet of the station, on the same side of the street, by the Inspector who did the complete inspection. Don’t ask.</a:t>
            </a:r>
          </a:p>
          <a:p>
            <a:pPr algn="l"/>
            <a:r>
              <a:rPr lang="en-US" sz="2000" dirty="0" smtClean="0"/>
              <a:t>The old sticker must be removed completely, the surface cleaned completely, and the sticker installed neatly and squeegeed in place. </a:t>
            </a:r>
          </a:p>
          <a:p>
            <a:pPr algn="l"/>
            <a:endParaRPr lang="en-US" sz="2000" dirty="0"/>
          </a:p>
        </p:txBody>
      </p:sp>
    </p:spTree>
    <p:extLst>
      <p:ext uri="{BB962C8B-B14F-4D97-AF65-F5344CB8AC3E}">
        <p14:creationId xmlns:p14="http://schemas.microsoft.com/office/powerpoint/2010/main" val="13003160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617537"/>
          </a:xfrm>
        </p:spPr>
        <p:txBody>
          <a:bodyPr>
            <a:normAutofit/>
          </a:bodyPr>
          <a:lstStyle/>
          <a:p>
            <a:r>
              <a:rPr lang="en-US" sz="3200" dirty="0" smtClean="0"/>
              <a:t>Certificate of Inspection (cont.)</a:t>
            </a:r>
            <a:endParaRPr lang="en-US" sz="3200" dirty="0"/>
          </a:p>
        </p:txBody>
      </p:sp>
      <p:sp>
        <p:nvSpPr>
          <p:cNvPr id="3" name="Subtitle 2"/>
          <p:cNvSpPr>
            <a:spLocks noGrp="1"/>
          </p:cNvSpPr>
          <p:nvPr>
            <p:ph type="subTitle" idx="1"/>
          </p:nvPr>
        </p:nvSpPr>
        <p:spPr>
          <a:xfrm>
            <a:off x="1524000" y="2184400"/>
            <a:ext cx="9144000" cy="4673600"/>
          </a:xfrm>
        </p:spPr>
        <p:txBody>
          <a:bodyPr>
            <a:normAutofit/>
          </a:bodyPr>
          <a:lstStyle/>
          <a:p>
            <a:pPr algn="l"/>
            <a:r>
              <a:rPr lang="en-US" sz="2000" dirty="0" smtClean="0"/>
              <a:t>The sticker on a car or truck goes on the left side of the windshield as close to the “A” pillar as neatly possible. The sticker on a trailer goes on the left side front at about eye level, if possible; on the front frame, if not. It is not to be installed on the “nose”, the front panel of a trailer.                                                                                                             Cars and trucks are inspected annually and receive a sticker based upon the following:</a:t>
            </a:r>
          </a:p>
          <a:p>
            <a:pPr marL="342900" indent="-342900" algn="l">
              <a:buFont typeface="Arial" panose="020B0604020202020204" pitchFamily="34" charset="0"/>
              <a:buChar char="•"/>
            </a:pPr>
            <a:r>
              <a:rPr lang="en-US" sz="2000" dirty="0" smtClean="0"/>
              <a:t>If the month the inspection is being done, and the registration agree, then the sticker insert is issued for that month. If the vehicle is required to be Emission inspected, then an IM insert must be used and the Safety sticker may not be issued unless the new Emission Sticker has been installed. </a:t>
            </a:r>
          </a:p>
          <a:p>
            <a:pPr marL="342900" indent="-342900" algn="l">
              <a:buFont typeface="Arial" panose="020B0604020202020204" pitchFamily="34" charset="0"/>
              <a:buChar char="•"/>
            </a:pPr>
            <a:r>
              <a:rPr lang="en-US" sz="2000" dirty="0" smtClean="0"/>
              <a:t>If the month the inspection is being done, and the registration disagree by 2 months early or fewer, then the sticker is issued for the registration month. </a:t>
            </a:r>
          </a:p>
          <a:p>
            <a:pPr marL="342900" indent="-342900" algn="l">
              <a:buFont typeface="Arial" panose="020B0604020202020204" pitchFamily="34" charset="0"/>
              <a:buChar char="•"/>
            </a:pPr>
            <a:r>
              <a:rPr lang="en-US" sz="2000" dirty="0" smtClean="0"/>
              <a:t>If the month the inspection is being done, and the registration disagree by more than 2 months, then the sticker is issued for the month the vehicle is inspected.</a:t>
            </a:r>
          </a:p>
          <a:p>
            <a:pPr marL="342900" indent="-342900" algn="l">
              <a:buFont typeface="Arial" panose="020B0604020202020204" pitchFamily="34" charset="0"/>
              <a:buChar char="•"/>
            </a:pPr>
            <a:r>
              <a:rPr lang="en-US" sz="2000" dirty="0" smtClean="0"/>
              <a:t>No sticker can be issued for more than 15 months </a:t>
            </a:r>
          </a:p>
          <a:p>
            <a:pPr algn="l"/>
            <a:endParaRPr lang="en-US" sz="2000" dirty="0"/>
          </a:p>
        </p:txBody>
      </p:sp>
    </p:spTree>
    <p:extLst>
      <p:ext uri="{BB962C8B-B14F-4D97-AF65-F5344CB8AC3E}">
        <p14:creationId xmlns:p14="http://schemas.microsoft.com/office/powerpoint/2010/main" val="42133996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54037"/>
          </a:xfrm>
        </p:spPr>
        <p:txBody>
          <a:bodyPr>
            <a:normAutofit/>
          </a:bodyPr>
          <a:lstStyle/>
          <a:p>
            <a:r>
              <a:rPr lang="en-US" sz="3200" dirty="0" smtClean="0"/>
              <a:t>Certificate of Inspection (cont.)</a:t>
            </a:r>
            <a:endParaRPr lang="en-US" sz="3200" dirty="0"/>
          </a:p>
        </p:txBody>
      </p:sp>
      <p:sp>
        <p:nvSpPr>
          <p:cNvPr id="3" name="Subtitle 2"/>
          <p:cNvSpPr>
            <a:spLocks noGrp="1"/>
          </p:cNvSpPr>
          <p:nvPr>
            <p:ph type="subTitle" idx="1"/>
          </p:nvPr>
        </p:nvSpPr>
        <p:spPr>
          <a:xfrm>
            <a:off x="1524000" y="2222500"/>
            <a:ext cx="9144000" cy="4635500"/>
          </a:xfrm>
        </p:spPr>
        <p:txBody>
          <a:bodyPr>
            <a:normAutofit/>
          </a:bodyPr>
          <a:lstStyle/>
          <a:p>
            <a:pPr algn="l"/>
            <a:r>
              <a:rPr lang="en-US" sz="2000" dirty="0" smtClean="0"/>
              <a:t>Motorcycle stickers are different, in appearance and expiration. The stickers are issued according to a </a:t>
            </a:r>
            <a:r>
              <a:rPr lang="en-US" sz="2000" dirty="0" err="1" smtClean="0"/>
              <a:t>PennDot</a:t>
            </a:r>
            <a:r>
              <a:rPr lang="en-US" sz="2000" dirty="0" smtClean="0"/>
              <a:t> published schedule, basically:</a:t>
            </a:r>
          </a:p>
          <a:p>
            <a:pPr algn="l"/>
            <a:r>
              <a:rPr lang="en-US" sz="2000" dirty="0" smtClean="0"/>
              <a:t>May and November registration                                     May sticker</a:t>
            </a:r>
          </a:p>
          <a:p>
            <a:pPr algn="l"/>
            <a:r>
              <a:rPr lang="en-US" sz="2000" dirty="0" smtClean="0"/>
              <a:t>June and December registration                                     June sticker</a:t>
            </a:r>
          </a:p>
          <a:p>
            <a:pPr algn="l"/>
            <a:r>
              <a:rPr lang="en-US" sz="2000" dirty="0" smtClean="0"/>
              <a:t>July and January registration                                           July sticker</a:t>
            </a:r>
          </a:p>
          <a:p>
            <a:pPr algn="l"/>
            <a:r>
              <a:rPr lang="en-US" sz="2000" dirty="0" smtClean="0"/>
              <a:t>August and February registration                                   August sticker</a:t>
            </a:r>
          </a:p>
          <a:p>
            <a:pPr algn="l"/>
            <a:r>
              <a:rPr lang="en-US" sz="2000" dirty="0" smtClean="0"/>
              <a:t>September and March registration                                September sticker</a:t>
            </a:r>
          </a:p>
          <a:p>
            <a:pPr algn="l"/>
            <a:r>
              <a:rPr lang="en-US" sz="2000" dirty="0" smtClean="0"/>
              <a:t>October and April registration                                         October sticker</a:t>
            </a:r>
          </a:p>
          <a:p>
            <a:pPr algn="l"/>
            <a:r>
              <a:rPr lang="en-US" sz="2000" dirty="0" smtClean="0"/>
              <a:t>A plain monthly expiration insert is used on all motorcycle and trailer stickers.</a:t>
            </a:r>
          </a:p>
          <a:p>
            <a:pPr algn="l"/>
            <a:r>
              <a:rPr lang="en-US" sz="2000" dirty="0" smtClean="0"/>
              <a:t>The sticker is installed on the left side of the motorcycle, on a welded or riveted plate, on the left front fork, or on the fender. Consult with the motorcycle owner on his/her preference.  </a:t>
            </a:r>
          </a:p>
          <a:p>
            <a:pPr algn="l"/>
            <a:endParaRPr lang="en-US" sz="2000" dirty="0"/>
          </a:p>
        </p:txBody>
      </p:sp>
    </p:spTree>
    <p:extLst>
      <p:ext uri="{BB962C8B-B14F-4D97-AF65-F5344CB8AC3E}">
        <p14:creationId xmlns:p14="http://schemas.microsoft.com/office/powerpoint/2010/main" val="26254445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617537"/>
          </a:xfrm>
        </p:spPr>
        <p:txBody>
          <a:bodyPr>
            <a:normAutofit/>
          </a:bodyPr>
          <a:lstStyle/>
          <a:p>
            <a:r>
              <a:rPr lang="en-US" sz="3200" dirty="0" smtClean="0"/>
              <a:t>Certificate of Inspection (cont.)</a:t>
            </a:r>
            <a:endParaRPr lang="en-US" sz="3200" dirty="0"/>
          </a:p>
        </p:txBody>
      </p:sp>
      <p:sp>
        <p:nvSpPr>
          <p:cNvPr id="3" name="Subtitle 2"/>
          <p:cNvSpPr>
            <a:spLocks noGrp="1"/>
          </p:cNvSpPr>
          <p:nvPr>
            <p:ph type="subTitle" idx="1"/>
          </p:nvPr>
        </p:nvSpPr>
        <p:spPr>
          <a:xfrm>
            <a:off x="1524000" y="2286000"/>
            <a:ext cx="9144000" cy="4572000"/>
          </a:xfrm>
        </p:spPr>
        <p:txBody>
          <a:bodyPr>
            <a:normAutofit/>
          </a:bodyPr>
          <a:lstStyle/>
          <a:p>
            <a:pPr algn="l"/>
            <a:r>
              <a:rPr lang="en-US" sz="2000" dirty="0" smtClean="0"/>
              <a:t>Record keeping is one method </a:t>
            </a:r>
            <a:r>
              <a:rPr lang="en-US" sz="2000" dirty="0" err="1" smtClean="0"/>
              <a:t>PennDoT</a:t>
            </a:r>
            <a:r>
              <a:rPr lang="en-US" sz="2000" dirty="0" smtClean="0"/>
              <a:t> has for assuring the proper conduct of inspectors and Stations. Remembering that the individual is personally responsible for the Inspection is important. </a:t>
            </a:r>
          </a:p>
          <a:p>
            <a:pPr algn="l"/>
            <a:r>
              <a:rPr lang="en-US" sz="2000" dirty="0" smtClean="0"/>
              <a:t>One inspector is responsible for conducting the entire inspection of a vehicle. A medical exemption to this rule allows a second inspector to do the road test. Both inspectors must sign the appropriate documents, i.e. report, sticker, and repair order.</a:t>
            </a:r>
          </a:p>
          <a:p>
            <a:pPr algn="l"/>
            <a:r>
              <a:rPr lang="en-US" sz="2000" dirty="0" smtClean="0"/>
              <a:t>Occasionally, a Station may prefer to have an assistant complete the MV 431 or MV 480. In this case, the inspector must fill out the repair order completely i.e. old mileage, new mileage, brake measurements, tire measurements, upcoming repairs that currently pass, and signature. The assistant transfers the information onto the MV 431 or MV 480 and records the inspectors number. Additionally, the assistant must sign the left margin of the MV 431 or MV 480.</a:t>
            </a:r>
          </a:p>
          <a:p>
            <a:pPr algn="l"/>
            <a:r>
              <a:rPr lang="en-US" sz="2000" dirty="0" smtClean="0"/>
              <a:t>All records regarding the inspection process shall be retained until audited, except for the receipt issued with the stickers ordered, which shall be retained for 2 years. </a:t>
            </a:r>
            <a:endParaRPr lang="en-US" sz="2000" dirty="0"/>
          </a:p>
        </p:txBody>
      </p:sp>
    </p:spTree>
    <p:extLst>
      <p:ext uri="{BB962C8B-B14F-4D97-AF65-F5344CB8AC3E}">
        <p14:creationId xmlns:p14="http://schemas.microsoft.com/office/powerpoint/2010/main" val="416731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655637"/>
          </a:xfrm>
        </p:spPr>
        <p:txBody>
          <a:bodyPr>
            <a:normAutofit/>
          </a:bodyPr>
          <a:lstStyle/>
          <a:p>
            <a:r>
              <a:rPr lang="en-US" sz="3200" dirty="0" smtClean="0"/>
              <a:t>Certificate of Inspection (cont.)</a:t>
            </a:r>
            <a:endParaRPr lang="en-US" sz="3200" dirty="0"/>
          </a:p>
        </p:txBody>
      </p:sp>
      <p:sp>
        <p:nvSpPr>
          <p:cNvPr id="3" name="Subtitle 2"/>
          <p:cNvSpPr>
            <a:spLocks noGrp="1"/>
          </p:cNvSpPr>
          <p:nvPr>
            <p:ph type="subTitle" idx="1"/>
          </p:nvPr>
        </p:nvSpPr>
        <p:spPr>
          <a:xfrm>
            <a:off x="1524000" y="2273300"/>
            <a:ext cx="9144000" cy="4584700"/>
          </a:xfrm>
        </p:spPr>
        <p:txBody>
          <a:bodyPr>
            <a:normAutofit/>
          </a:bodyPr>
          <a:lstStyle/>
          <a:p>
            <a:pPr algn="l"/>
            <a:r>
              <a:rPr lang="en-US" sz="2000" dirty="0" smtClean="0"/>
              <a:t>We addressed the method of replacing the sticker in the case of a passed inspection. There are, however, two circumstances in which the process is not the same.</a:t>
            </a:r>
          </a:p>
          <a:p>
            <a:pPr marL="342900" indent="-342900" algn="l">
              <a:buFont typeface="Arial" panose="020B0604020202020204" pitchFamily="34" charset="0"/>
              <a:buChar char="•"/>
            </a:pPr>
            <a:r>
              <a:rPr lang="en-US" sz="2000" dirty="0" smtClean="0"/>
              <a:t>T-Dot, Temporary Inspection Approval Indicator, “Philly sticker” – Real and central/western Commonwealth name for a “TEMP” sticker. It is issued to indicate the vehicle has passed all of the Safety Inspection requirements </a:t>
            </a:r>
            <a:r>
              <a:rPr lang="en-US" sz="2000" i="1" dirty="0" smtClean="0"/>
              <a:t>except for the passing of the Emission Inspection and the applying of the sticker. </a:t>
            </a:r>
            <a:r>
              <a:rPr lang="en-US" sz="2000" dirty="0" smtClean="0"/>
              <a:t>The “TEMP” sticker is applied to the old sticker, still on the windshield, in the upper left hand corner of the sticker. The T-Dot was a concession by </a:t>
            </a:r>
            <a:r>
              <a:rPr lang="en-US" sz="2000" dirty="0" err="1" smtClean="0"/>
              <a:t>PennDoT</a:t>
            </a:r>
            <a:r>
              <a:rPr lang="en-US" sz="2000" dirty="0" smtClean="0"/>
              <a:t> to keep shops who did not purchase Emission equipment involved in the Safety inspection program. It serves as a notice to Emission stations that the vehicle has passed the Safety inspection and is only seeking an Emission test. Only the station who installed the “TEMP” sticker can install the Safety sticker upon a passed Emission test. The “TEMP” does not extend the Safety inspection expiration. Additionally, the vehicle must be in the condition it was in when it passed the Safety inspection. We are still searching for someone who has seen it in use.  </a:t>
            </a:r>
            <a:r>
              <a:rPr lang="en-US" sz="2000" i="1" dirty="0" smtClean="0"/>
              <a:t> </a:t>
            </a:r>
            <a:endParaRPr lang="en-US" sz="2000" i="1" dirty="0"/>
          </a:p>
        </p:txBody>
      </p:sp>
    </p:spTree>
    <p:extLst>
      <p:ext uri="{BB962C8B-B14F-4D97-AF65-F5344CB8AC3E}">
        <p14:creationId xmlns:p14="http://schemas.microsoft.com/office/powerpoint/2010/main" val="33696515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79437"/>
          </a:xfrm>
        </p:spPr>
        <p:txBody>
          <a:bodyPr>
            <a:normAutofit/>
          </a:bodyPr>
          <a:lstStyle/>
          <a:p>
            <a:r>
              <a:rPr lang="en-US" sz="3200" dirty="0" smtClean="0"/>
              <a:t>Certificate of Inspection (cont.)</a:t>
            </a:r>
            <a:endParaRPr lang="en-US" sz="3200" dirty="0"/>
          </a:p>
        </p:txBody>
      </p:sp>
      <p:sp>
        <p:nvSpPr>
          <p:cNvPr id="3" name="Subtitle 2"/>
          <p:cNvSpPr>
            <a:spLocks noGrp="1"/>
          </p:cNvSpPr>
          <p:nvPr>
            <p:ph type="subTitle" idx="1"/>
          </p:nvPr>
        </p:nvSpPr>
        <p:spPr>
          <a:xfrm>
            <a:off x="1524000" y="2197100"/>
            <a:ext cx="9144000" cy="4660900"/>
          </a:xfrm>
        </p:spPr>
        <p:txBody>
          <a:bodyPr>
            <a:normAutofit/>
          </a:bodyPr>
          <a:lstStyle/>
          <a:p>
            <a:pPr marL="342900" indent="-342900" algn="l">
              <a:buFont typeface="Arial" panose="020B0604020202020204" pitchFamily="34" charset="0"/>
              <a:buChar char="•"/>
            </a:pPr>
            <a:r>
              <a:rPr lang="en-US" sz="2000" dirty="0" smtClean="0"/>
              <a:t>Windshield replacement – in the event that a windshield must be replaced, the glass technician should save the old sticker(s) and return them to the customer. The customer has 5 days in which to get the stickers replaced. The Station completes the back of the sticker with exactly the same information i.e. VIN, mileage, expiration date, and date of inspection as the original sticker. The “wheels pulled” boxes are left blank because it is not necessary to re-inspect the vehicle, provided it is in obviously Safety compliant condition. The information on the MV 431 or MV 480, including current insurance documentation, is completed as if the vehicle was inspected. Brake and tire measurements should have “replacement sticker issued” recorded. The sticker(s) should have “replacement” written on the back. The broken piece of windshield is saved for audit purposes. If the vehicle is currently in its 90 day inspection cycle a replacement sticker may not be issued, the vehicle must be inspected. Maximum fee for the replacement sticker is $2.00 plus sticker cost.     </a:t>
            </a:r>
            <a:endParaRPr lang="en-US" sz="2000" dirty="0"/>
          </a:p>
        </p:txBody>
      </p:sp>
    </p:spTree>
    <p:extLst>
      <p:ext uri="{BB962C8B-B14F-4D97-AF65-F5344CB8AC3E}">
        <p14:creationId xmlns:p14="http://schemas.microsoft.com/office/powerpoint/2010/main" val="15269543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655637"/>
          </a:xfrm>
        </p:spPr>
        <p:txBody>
          <a:bodyPr>
            <a:normAutofit/>
          </a:bodyPr>
          <a:lstStyle/>
          <a:p>
            <a:r>
              <a:rPr lang="en-US" sz="3200" dirty="0" smtClean="0"/>
              <a:t>Certificate of Inspection (cont.)</a:t>
            </a:r>
            <a:endParaRPr lang="en-US" sz="3200" dirty="0"/>
          </a:p>
        </p:txBody>
      </p:sp>
      <p:sp>
        <p:nvSpPr>
          <p:cNvPr id="3" name="Subtitle 2"/>
          <p:cNvSpPr>
            <a:spLocks noGrp="1"/>
          </p:cNvSpPr>
          <p:nvPr>
            <p:ph type="subTitle" idx="1"/>
          </p:nvPr>
        </p:nvSpPr>
        <p:spPr>
          <a:xfrm>
            <a:off x="1524000" y="2095500"/>
            <a:ext cx="9144000" cy="4762500"/>
          </a:xfrm>
        </p:spPr>
        <p:txBody>
          <a:bodyPr>
            <a:normAutofit/>
          </a:bodyPr>
          <a:lstStyle/>
          <a:p>
            <a:pPr algn="l"/>
            <a:r>
              <a:rPr lang="en-US" sz="2000" dirty="0" smtClean="0"/>
              <a:t>Sticker security is of paramount importance to </a:t>
            </a:r>
            <a:r>
              <a:rPr lang="en-US" sz="2000" dirty="0" err="1" smtClean="0"/>
              <a:t>PennDoT</a:t>
            </a:r>
            <a:r>
              <a:rPr lang="en-US" sz="2000" dirty="0" smtClean="0"/>
              <a:t> and should be to the Station as well. In not so many words, </a:t>
            </a:r>
            <a:r>
              <a:rPr lang="en-US" sz="2000" dirty="0" err="1" smtClean="0"/>
              <a:t>PennDoT</a:t>
            </a:r>
            <a:r>
              <a:rPr lang="en-US" sz="2000" dirty="0" smtClean="0"/>
              <a:t> encourages redundancy in securing stickers. The stickers should be in a locked safe or file cabinet which is located in a locked office or closet. Losses of stickers should be reported to the QAO immediately. The QAO will instruct the Station to file a report with the local law enforcement. The report should be saved until the next audit. </a:t>
            </a:r>
          </a:p>
          <a:p>
            <a:pPr algn="l"/>
            <a:r>
              <a:rPr lang="en-US" sz="2000" dirty="0" smtClean="0"/>
              <a:t>As mentioned above, stickers may only be ordered by the Station employees who signed the MV 500. All forms necessary to operate an Inspection station are available on-line at </a:t>
            </a:r>
            <a:r>
              <a:rPr lang="en-US" sz="2000" dirty="0" smtClean="0">
                <a:hlinkClick r:id="rId2"/>
              </a:rPr>
              <a:t>www.dmv.state.pa.us</a:t>
            </a:r>
            <a:r>
              <a:rPr lang="en-US" sz="2000" dirty="0" smtClean="0"/>
              <a:t> except for the MV 500, available from the QAO.</a:t>
            </a:r>
          </a:p>
          <a:p>
            <a:pPr algn="l"/>
            <a:r>
              <a:rPr lang="en-US" sz="2000" dirty="0" smtClean="0"/>
              <a:t>Violations of the use of stickers can be summed up in two ways:</a:t>
            </a:r>
          </a:p>
          <a:p>
            <a:pPr marL="342900" indent="-342900" algn="l">
              <a:buFont typeface="Arial" panose="020B0604020202020204" pitchFamily="34" charset="0"/>
              <a:buChar char="•"/>
            </a:pPr>
            <a:r>
              <a:rPr lang="en-US" sz="2000" dirty="0" smtClean="0"/>
              <a:t>If you make a mistake or do something stupid you can be warned or suspended for two months. Repeated mistakes warrant longer suspensions.</a:t>
            </a:r>
          </a:p>
          <a:p>
            <a:pPr marL="342900" indent="-342900" algn="l">
              <a:buFont typeface="Arial" panose="020B0604020202020204" pitchFamily="34" charset="0"/>
              <a:buChar char="•"/>
            </a:pPr>
            <a:r>
              <a:rPr lang="en-US" sz="2000" dirty="0" smtClean="0"/>
              <a:t>If you do something illegal (furnish, sell, lend, give) you will be suspended for one year the first time and permanently the second time. </a:t>
            </a:r>
            <a:r>
              <a:rPr lang="en-US" sz="2000" dirty="0" err="1" smtClean="0"/>
              <a:t>PennDot</a:t>
            </a:r>
            <a:r>
              <a:rPr lang="en-US" sz="2000" dirty="0" smtClean="0"/>
              <a:t> means business.</a:t>
            </a:r>
          </a:p>
        </p:txBody>
      </p:sp>
    </p:spTree>
    <p:extLst>
      <p:ext uri="{BB962C8B-B14F-4D97-AF65-F5344CB8AC3E}">
        <p14:creationId xmlns:p14="http://schemas.microsoft.com/office/powerpoint/2010/main" val="33436877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642937"/>
          </a:xfrm>
        </p:spPr>
        <p:txBody>
          <a:bodyPr>
            <a:normAutofit/>
          </a:bodyPr>
          <a:lstStyle/>
          <a:p>
            <a:r>
              <a:rPr lang="en-US" sz="3200" dirty="0" smtClean="0"/>
              <a:t>Inspection</a:t>
            </a:r>
            <a:endParaRPr lang="en-US" sz="3200" dirty="0"/>
          </a:p>
        </p:txBody>
      </p:sp>
      <p:sp>
        <p:nvSpPr>
          <p:cNvPr id="3" name="Subtitle 2"/>
          <p:cNvSpPr>
            <a:spLocks noGrp="1"/>
          </p:cNvSpPr>
          <p:nvPr>
            <p:ph type="subTitle" idx="1"/>
          </p:nvPr>
        </p:nvSpPr>
        <p:spPr>
          <a:xfrm>
            <a:off x="1524000" y="2349500"/>
            <a:ext cx="9144000" cy="4508500"/>
          </a:xfrm>
        </p:spPr>
        <p:txBody>
          <a:bodyPr>
            <a:normAutofit/>
          </a:bodyPr>
          <a:lstStyle/>
          <a:p>
            <a:pPr algn="l"/>
            <a:r>
              <a:rPr lang="en-US" sz="2000" dirty="0" smtClean="0"/>
              <a:t>The Inspection procedure is a combination of common sense and technical skill delivered in a logical fashion. There are many points that are necessary to cover so it only makes sense for you to do them in an order that makes sense to you. As long as everything is covered, the order makes no difference.</a:t>
            </a:r>
          </a:p>
          <a:p>
            <a:pPr algn="l"/>
            <a:r>
              <a:rPr lang="en-US" sz="2000" dirty="0" smtClean="0"/>
              <a:t>Let’s get started.</a:t>
            </a:r>
          </a:p>
          <a:p>
            <a:pPr algn="l"/>
            <a:r>
              <a:rPr lang="en-US" sz="2000" dirty="0" smtClean="0"/>
              <a:t>You receive a repair order with a request for services. The registration card and insurance card may be with the RO or not. The first thing to do is secure the cards, verify they are current, and verify that the information pertains to the vehicle i.e. VIN, registration plate, and expiration. Then, do a walk-around, looking for holes in body, damaged bumpers, broken or missing glass, broken or missing lights or lenses, “fogged” headlights, torn windshield wipers, any defect in the ACUTE area of the windshield, any cracks or discolorations in the CRITICAL area of the windshield.</a:t>
            </a:r>
          </a:p>
          <a:p>
            <a:pPr algn="l"/>
            <a:r>
              <a:rPr lang="en-US" sz="2000" dirty="0" smtClean="0"/>
              <a:t>Start the vehicle, apply the parking brake, and see if the vehicle moves forward with very light accelerator pedal pressure. If it does move, the parking brake fails inspection</a:t>
            </a:r>
          </a:p>
        </p:txBody>
      </p:sp>
    </p:spTree>
    <p:extLst>
      <p:ext uri="{BB962C8B-B14F-4D97-AF65-F5344CB8AC3E}">
        <p14:creationId xmlns:p14="http://schemas.microsoft.com/office/powerpoint/2010/main" val="5532931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693737"/>
          </a:xfrm>
        </p:spPr>
        <p:txBody>
          <a:bodyPr>
            <a:normAutofit/>
          </a:bodyPr>
          <a:lstStyle/>
          <a:p>
            <a:r>
              <a:rPr lang="en-US" sz="3200" dirty="0" smtClean="0"/>
              <a:t>Inspection</a:t>
            </a:r>
            <a:endParaRPr lang="en-US" sz="3200" dirty="0"/>
          </a:p>
        </p:txBody>
      </p:sp>
      <p:sp>
        <p:nvSpPr>
          <p:cNvPr id="3" name="Subtitle 2"/>
          <p:cNvSpPr>
            <a:spLocks noGrp="1"/>
          </p:cNvSpPr>
          <p:nvPr>
            <p:ph type="subTitle" idx="1"/>
          </p:nvPr>
        </p:nvSpPr>
        <p:spPr>
          <a:xfrm>
            <a:off x="1524000" y="2311400"/>
            <a:ext cx="9144000" cy="4546600"/>
          </a:xfrm>
        </p:spPr>
        <p:txBody>
          <a:bodyPr>
            <a:noAutofit/>
          </a:bodyPr>
          <a:lstStyle/>
          <a:p>
            <a:pPr algn="l"/>
            <a:r>
              <a:rPr lang="en-US" sz="2000" dirty="0" smtClean="0"/>
              <a:t>Release the parking brake. At this point, you have two choices: road test the vehicle or pull the vehicle in to the Station. Either way, the vehicle has to end up in the shop and receive an Emission Inspection test, if applicable.</a:t>
            </a:r>
          </a:p>
          <a:p>
            <a:pPr algn="l"/>
            <a:r>
              <a:rPr lang="en-US" sz="2000" dirty="0" smtClean="0"/>
              <a:t> After that, the lights, wipers, washers, and horn should be checked. You may need an associate to verify operation of rear lights. The headlights are properly checked at each inspection with a headlight aiming device, not the fourth drawer up on your tool box. The following list specifies the distances at which items should be checked:</a:t>
            </a:r>
          </a:p>
          <a:p>
            <a:pPr algn="l"/>
            <a:r>
              <a:rPr lang="en-US" sz="2000" dirty="0" smtClean="0"/>
              <a:t>Horn         200 feet            Rear lights   100 feet (daylight)  500 feet (night)        </a:t>
            </a:r>
          </a:p>
          <a:p>
            <a:pPr algn="l"/>
            <a:r>
              <a:rPr lang="en-US" sz="2000" dirty="0" smtClean="0"/>
              <a:t>License light     50 feet     Headlights  (low) 7500     (high) 10,000  candlepower*  </a:t>
            </a:r>
          </a:p>
          <a:p>
            <a:pPr algn="l"/>
            <a:r>
              <a:rPr lang="en-US" sz="2000" dirty="0" smtClean="0"/>
              <a:t>Needless to say, you are not going to go 500 feet away at night to verify rear lights but you get the point.</a:t>
            </a:r>
          </a:p>
          <a:p>
            <a:pPr algn="l"/>
            <a:endParaRPr lang="en-US" sz="2000" dirty="0" smtClean="0"/>
          </a:p>
          <a:p>
            <a:pPr algn="l"/>
            <a:r>
              <a:rPr lang="en-US" sz="2000" dirty="0" smtClean="0"/>
              <a:t> </a:t>
            </a:r>
            <a:endParaRPr lang="en-US" sz="2000" dirty="0"/>
          </a:p>
        </p:txBody>
      </p:sp>
    </p:spTree>
    <p:extLst>
      <p:ext uri="{BB962C8B-B14F-4D97-AF65-F5344CB8AC3E}">
        <p14:creationId xmlns:p14="http://schemas.microsoft.com/office/powerpoint/2010/main" val="1605766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41399"/>
          </a:xfrm>
        </p:spPr>
        <p:txBody>
          <a:bodyPr>
            <a:normAutofit/>
          </a:bodyPr>
          <a:lstStyle/>
          <a:p>
            <a:r>
              <a:rPr lang="en-US" sz="3200" dirty="0" smtClean="0"/>
              <a:t>                                               Definitions</a:t>
            </a:r>
            <a:endParaRPr lang="en-US" sz="3200" dirty="0"/>
          </a:p>
        </p:txBody>
      </p:sp>
      <p:sp>
        <p:nvSpPr>
          <p:cNvPr id="3" name="Content Placeholder 2"/>
          <p:cNvSpPr>
            <a:spLocks noGrp="1"/>
          </p:cNvSpPr>
          <p:nvPr>
            <p:ph idx="1"/>
          </p:nvPr>
        </p:nvSpPr>
        <p:spPr>
          <a:xfrm>
            <a:off x="838200" y="939800"/>
            <a:ext cx="10515600" cy="5237163"/>
          </a:xfrm>
        </p:spPr>
        <p:txBody>
          <a:bodyPr>
            <a:normAutofit/>
          </a:bodyPr>
          <a:lstStyle/>
          <a:p>
            <a:pPr marL="0" indent="0">
              <a:buNone/>
            </a:pPr>
            <a:r>
              <a:rPr lang="en-US" sz="2000" dirty="0" smtClean="0"/>
              <a:t>The  windshield has four sections as defined by </a:t>
            </a:r>
            <a:r>
              <a:rPr lang="en-US" sz="2000" dirty="0" err="1" smtClean="0"/>
              <a:t>PennDoT</a:t>
            </a:r>
            <a:r>
              <a:rPr lang="en-US" sz="2000" dirty="0" smtClean="0"/>
              <a:t>. The ACUTE section is an 8 ½ ”w X 5 ½”h rectangle directly in front of the driver’s vision area. A tall driver may have a different vision area than a short driver. There cannot be ANY defects in this area. The CRITICAL section is the area contacted by the wiper blades. There cannot be ANY discolorations or hazardous cracks that interfere with the driver’s vision. The AS1 section does not exist in all windshields. If there is an “AS1” etching on the windshield at the left side “A” pillar, a few inches down from the roof line, then any section of the windshield above that etching is not considered windshield. As a result, decals and tint and other material can be placed on the glass. (See illustration.)</a:t>
            </a:r>
            <a:endParaRPr lang="en-US" sz="2000" dirty="0"/>
          </a:p>
          <a:p>
            <a:pPr marL="0" indent="0">
              <a:buNone/>
            </a:pPr>
            <a:r>
              <a:rPr lang="en-US" sz="2000" dirty="0" smtClean="0"/>
              <a:t>Passenger cars may not have anything on the windshield or windows to the side of the vehicle operator other than factory tinted glass. They may have decals, signs, etc. that do not cover more than 20% or extend above 3 ½ inches from the bottom on the windows behind the vehicle operator. Multipurpose vehicles, SUVs, trucks, and vans may have non-OEM product on the glass, from the left side “B” pillar around the rear of the vehicle and up to the right side “B” pillar. They are required to have two side view mirrors, one on each side of the vehicle, with a minimum reflective surface of 19.5 inches.</a:t>
            </a:r>
          </a:p>
        </p:txBody>
      </p:sp>
    </p:spTree>
    <p:extLst>
      <p:ext uri="{BB962C8B-B14F-4D97-AF65-F5344CB8AC3E}">
        <p14:creationId xmlns:p14="http://schemas.microsoft.com/office/powerpoint/2010/main" val="41994574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92137"/>
          </a:xfrm>
        </p:spPr>
        <p:txBody>
          <a:bodyPr>
            <a:normAutofit/>
          </a:bodyPr>
          <a:lstStyle/>
          <a:p>
            <a:r>
              <a:rPr lang="en-US" sz="3200" dirty="0" smtClean="0"/>
              <a:t>Inspection (cont.)</a:t>
            </a:r>
            <a:endParaRPr lang="en-US" sz="3200" dirty="0"/>
          </a:p>
        </p:txBody>
      </p:sp>
      <p:sp>
        <p:nvSpPr>
          <p:cNvPr id="3" name="Subtitle 2"/>
          <p:cNvSpPr>
            <a:spLocks noGrp="1"/>
          </p:cNvSpPr>
          <p:nvPr>
            <p:ph type="subTitle" idx="1"/>
          </p:nvPr>
        </p:nvSpPr>
        <p:spPr>
          <a:xfrm>
            <a:off x="1524000" y="2184400"/>
            <a:ext cx="9144000" cy="4673600"/>
          </a:xfrm>
        </p:spPr>
        <p:txBody>
          <a:bodyPr>
            <a:normAutofit lnSpcReduction="10000"/>
          </a:bodyPr>
          <a:lstStyle/>
          <a:p>
            <a:pPr algn="l"/>
            <a:r>
              <a:rPr lang="en-US" sz="2000" dirty="0" smtClean="0"/>
              <a:t>At this time, it makes sense to open the hood and check the brake fluid level, battery hold-down, primary and secondary hood latch/release, and bulkhead for holes. As stated previously, the order of inspection items is at your personal discretion. </a:t>
            </a:r>
          </a:p>
          <a:p>
            <a:pPr algn="l"/>
            <a:r>
              <a:rPr lang="en-US" sz="2000" dirty="0" smtClean="0"/>
              <a:t>Some steering and suspension components need to be checked with the vehicle on the ground. It is your responsibility to determine the proper measuring procedure. Vehicles with a loaded lower arm should be jacked up under the lower control arm, unloading the ball joints. The free-play is then measured against manufacturer’s specifications. MacPherson strut suspensions can be checked with wheels elevated.</a:t>
            </a:r>
          </a:p>
          <a:p>
            <a:pPr algn="l"/>
            <a:r>
              <a:rPr lang="en-US" sz="2000" dirty="0" smtClean="0"/>
              <a:t>At this time, the vehicle should be raised to a comfortable height for checking underneath. Steering free-play, side to side at the 9 o’clock and 3 o’clock position, fails according to </a:t>
            </a:r>
            <a:r>
              <a:rPr lang="en-US" sz="2000" dirty="0" err="1" smtClean="0"/>
              <a:t>PennDoT</a:t>
            </a:r>
            <a:r>
              <a:rPr lang="en-US" sz="2000" dirty="0" smtClean="0"/>
              <a:t> if the play exceeds ¼ of an inch. They do not specify on a component by component basis, but, generally, movement in any steering component fails. Check the manufacturer’s specifications. Check under the vehicle for exhaust mounting, exhaust leaks, exhaust system exiting completely from under the vehicle, steering and suspension components i.e. bushings, stabilizer links, shock absorber severe leakage, springs, brake and fuel lines, and tire tread depth measurements.   </a:t>
            </a:r>
            <a:endParaRPr lang="en-US" sz="2000" dirty="0"/>
          </a:p>
        </p:txBody>
      </p:sp>
    </p:spTree>
    <p:extLst>
      <p:ext uri="{BB962C8B-B14F-4D97-AF65-F5344CB8AC3E}">
        <p14:creationId xmlns:p14="http://schemas.microsoft.com/office/powerpoint/2010/main" val="18835216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655637"/>
          </a:xfrm>
        </p:spPr>
        <p:txBody>
          <a:bodyPr>
            <a:normAutofit/>
          </a:bodyPr>
          <a:lstStyle/>
          <a:p>
            <a:r>
              <a:rPr lang="en-US" sz="3200" dirty="0" smtClean="0"/>
              <a:t>Inspection (cont.)</a:t>
            </a:r>
            <a:endParaRPr lang="en-US" sz="3200" dirty="0"/>
          </a:p>
        </p:txBody>
      </p:sp>
      <p:sp>
        <p:nvSpPr>
          <p:cNvPr id="3" name="Subtitle 2"/>
          <p:cNvSpPr>
            <a:spLocks noGrp="1"/>
          </p:cNvSpPr>
          <p:nvPr>
            <p:ph type="subTitle" idx="1"/>
          </p:nvPr>
        </p:nvSpPr>
        <p:spPr>
          <a:xfrm>
            <a:off x="1634672" y="2286000"/>
            <a:ext cx="9138382" cy="4572000"/>
          </a:xfrm>
        </p:spPr>
        <p:txBody>
          <a:bodyPr>
            <a:normAutofit lnSpcReduction="10000"/>
          </a:bodyPr>
          <a:lstStyle/>
          <a:p>
            <a:pPr algn="l"/>
            <a:r>
              <a:rPr lang="en-US" sz="2000" dirty="0" smtClean="0"/>
              <a:t>The vehicle must have at least 2/32nds of an inch tread on all tires. Taxis and vehicles over 10,000 pounds GVW must have a minimum of 4/32nds of an inch tread on the front tires. There cannot be any defects i.e. bumps, bulges, cracks, excessive dry-rot, excessive “curb rash”, or markings indicating the tire was run flat (sidewall damage). The tires cannot have two side-by-side treads below 2/32nds of an inch. They cannot have 2 successive “tie bars” showing (flat spotted ???!!). The tire specifications are posted on the left side door jamb and in the owners manual. The tires must comply with all of  these specifications i.e. number of tires, size, speed rating, and weight rating. </a:t>
            </a:r>
          </a:p>
          <a:p>
            <a:pPr algn="l"/>
            <a:r>
              <a:rPr lang="en-US" sz="2000" dirty="0" smtClean="0"/>
              <a:t>You are required to remove 2 tires/wheels, diagonally opposed, to measure the brake linings, drums, and rotors. Drums and rotors that “look ok” need to be measured with a micrometer. The manufacturers specifications, either on the drum or rotor, or in a information system are in .001 of an inch. Your eyesight is not that good. A .015” groove in a rotor or drum is acceptable. You are responsible for verifying the parking brake operation (holding on a 20% slope) though, currently, you are not required to measure rear parking brake shoes.  </a:t>
            </a:r>
            <a:endParaRPr lang="en-US" sz="2000" dirty="0"/>
          </a:p>
        </p:txBody>
      </p:sp>
    </p:spTree>
    <p:extLst>
      <p:ext uri="{BB962C8B-B14F-4D97-AF65-F5344CB8AC3E}">
        <p14:creationId xmlns:p14="http://schemas.microsoft.com/office/powerpoint/2010/main" val="13952956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79437"/>
          </a:xfrm>
        </p:spPr>
        <p:txBody>
          <a:bodyPr>
            <a:normAutofit/>
          </a:bodyPr>
          <a:lstStyle/>
          <a:p>
            <a:r>
              <a:rPr lang="en-US" sz="3200" dirty="0" smtClean="0"/>
              <a:t>Inspection (cont.)</a:t>
            </a:r>
            <a:endParaRPr lang="en-US" sz="3200" dirty="0"/>
          </a:p>
        </p:txBody>
      </p:sp>
      <p:sp>
        <p:nvSpPr>
          <p:cNvPr id="3" name="Subtitle 2"/>
          <p:cNvSpPr>
            <a:spLocks noGrp="1"/>
          </p:cNvSpPr>
          <p:nvPr>
            <p:ph type="subTitle" idx="1"/>
          </p:nvPr>
        </p:nvSpPr>
        <p:spPr>
          <a:xfrm>
            <a:off x="1524000" y="2273300"/>
            <a:ext cx="9144000" cy="4584700"/>
          </a:xfrm>
        </p:spPr>
        <p:txBody>
          <a:bodyPr>
            <a:normAutofit/>
          </a:bodyPr>
          <a:lstStyle/>
          <a:p>
            <a:pPr algn="l"/>
            <a:r>
              <a:rPr lang="en-US" sz="2000" dirty="0" smtClean="0"/>
              <a:t>Brake hydraulics are very important. </a:t>
            </a:r>
            <a:r>
              <a:rPr lang="en-US" sz="2000" dirty="0" err="1" smtClean="0"/>
              <a:t>PennDoT</a:t>
            </a:r>
            <a:r>
              <a:rPr lang="en-US" sz="2000" dirty="0" smtClean="0"/>
              <a:t> bulletins place you at risk of passing a vehicle with potentially fatal defects. You must use your utmost discretion as a professional technician when inspecting brake hydraulics. Brake lines are a double wall tube. If you can flake the outer tubing off with you fingernail, the brake line should fail Inspection. If it has a light “patina”, a very light coating of rust that you almost cannot feel, it is probably ok. </a:t>
            </a:r>
            <a:r>
              <a:rPr lang="en-US" sz="2000" dirty="0" err="1" smtClean="0"/>
              <a:t>PennDoT</a:t>
            </a:r>
            <a:r>
              <a:rPr lang="en-US" sz="2000" dirty="0" smtClean="0"/>
              <a:t> states that wheel cylinders only fail if they are leaking, not seeping. You and your insurance company can decide the definitions. ABS components do not fail Inspection unless they are an integral part of the service brake system. Many OEMs use ABS pumps to enable their power brake systems. Again, it is your responsibility to understand the vehicle you are servicing and its systems.</a:t>
            </a:r>
          </a:p>
          <a:p>
            <a:pPr algn="l"/>
            <a:r>
              <a:rPr lang="en-US" sz="2000" dirty="0" smtClean="0"/>
              <a:t>Brake friction components, pads and shoes, have a minimum thickness of 2/32nds” on bonded linings and 1/32</a:t>
            </a:r>
            <a:r>
              <a:rPr lang="en-US" sz="2000" baseline="30000" dirty="0" smtClean="0"/>
              <a:t>nd</a:t>
            </a:r>
            <a:r>
              <a:rPr lang="en-US" sz="2000" dirty="0" smtClean="0"/>
              <a:t>”above the rivet on riveted linings. Friction surfaces cannot be damaged, cracked, or contaminated. </a:t>
            </a:r>
          </a:p>
          <a:p>
            <a:pPr algn="l"/>
            <a:r>
              <a:rPr lang="en-US" sz="2000" dirty="0" smtClean="0"/>
              <a:t>Rust on rotors is another controversial subject. If rotor faces were supposed to be rusty, the OEMs would not spend time and money on rotor finishes. Enough said.*</a:t>
            </a:r>
            <a:endParaRPr lang="en-US" sz="2000" dirty="0"/>
          </a:p>
        </p:txBody>
      </p:sp>
    </p:spTree>
    <p:extLst>
      <p:ext uri="{BB962C8B-B14F-4D97-AF65-F5344CB8AC3E}">
        <p14:creationId xmlns:p14="http://schemas.microsoft.com/office/powerpoint/2010/main" val="15238457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681037"/>
          </a:xfrm>
        </p:spPr>
        <p:txBody>
          <a:bodyPr>
            <a:normAutofit/>
          </a:bodyPr>
          <a:lstStyle/>
          <a:p>
            <a:r>
              <a:rPr lang="en-US" sz="3200" dirty="0" smtClean="0"/>
              <a:t>Inspection (cont.)</a:t>
            </a:r>
            <a:endParaRPr lang="en-US" sz="3200" dirty="0"/>
          </a:p>
        </p:txBody>
      </p:sp>
      <p:sp>
        <p:nvSpPr>
          <p:cNvPr id="3" name="Subtitle 2"/>
          <p:cNvSpPr>
            <a:spLocks noGrp="1"/>
          </p:cNvSpPr>
          <p:nvPr>
            <p:ph type="subTitle" idx="1"/>
          </p:nvPr>
        </p:nvSpPr>
        <p:spPr>
          <a:xfrm>
            <a:off x="1524000" y="2298700"/>
            <a:ext cx="9144000" cy="4559300"/>
          </a:xfrm>
        </p:spPr>
        <p:txBody>
          <a:bodyPr>
            <a:normAutofit/>
          </a:bodyPr>
          <a:lstStyle/>
          <a:p>
            <a:pPr algn="l"/>
            <a:r>
              <a:rPr lang="en-US" sz="2000" dirty="0" smtClean="0"/>
              <a:t>During the course of an Inspection, an Inspector must be aware of any conditions that may affect the safe operation of a vehicle for a year. Any frame damage, body damage, or rust holes that are not properly repaired or would allow exhaust gases to enter the vehicle would fail Inspection. Any improper operating conditions determined during the road test would cause the vehicle to fail. Any conditions that are currently passable but will be non-passable before the next Inspection must be noted on the customer Invoice along with the brake and tire measurements. </a:t>
            </a:r>
          </a:p>
          <a:p>
            <a:pPr algn="l"/>
            <a:r>
              <a:rPr lang="en-US" sz="2000" dirty="0" smtClean="0"/>
              <a:t>Category I permits the Inspector to Inspect trailers from 3001 pounds GVW to 10,000 pounds GVW in a trailer Inspection approved Station. Inspection regulations are almost identical to cars and light trucks pertaining to lights,  brakes, frame, and body. One addition is a break-away device. Electrical or surge, it automatically is triggered by a cable attached to the towing vehicle in the event of a trailer uncoupling. The battery and switch must operate properly and the surge brake device must operate properly. The other addition is perhaps more side lighting and conspicuity (red/white) tape. Follow the chart in your information packet.</a:t>
            </a:r>
            <a:endParaRPr lang="en-US" sz="2000" dirty="0"/>
          </a:p>
        </p:txBody>
      </p:sp>
    </p:spTree>
    <p:extLst>
      <p:ext uri="{BB962C8B-B14F-4D97-AF65-F5344CB8AC3E}">
        <p14:creationId xmlns:p14="http://schemas.microsoft.com/office/powerpoint/2010/main" val="3434933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15999"/>
          </a:xfrm>
        </p:spPr>
        <p:txBody>
          <a:bodyPr/>
          <a:lstStyle/>
          <a:p>
            <a:r>
              <a:rPr lang="en-US" sz="3200" dirty="0" smtClean="0"/>
              <a:t>                                     Definitions (continued)</a:t>
            </a:r>
            <a:endParaRPr lang="en-US" sz="3200" dirty="0"/>
          </a:p>
        </p:txBody>
      </p:sp>
      <p:sp>
        <p:nvSpPr>
          <p:cNvPr id="3" name="Content Placeholder 2"/>
          <p:cNvSpPr>
            <a:spLocks noGrp="1"/>
          </p:cNvSpPr>
          <p:nvPr>
            <p:ph idx="1"/>
          </p:nvPr>
        </p:nvSpPr>
        <p:spPr>
          <a:xfrm>
            <a:off x="838200" y="889000"/>
            <a:ext cx="10515600" cy="5287963"/>
          </a:xfrm>
        </p:spPr>
        <p:txBody>
          <a:bodyPr>
            <a:normAutofit/>
          </a:bodyPr>
          <a:lstStyle/>
          <a:p>
            <a:r>
              <a:rPr lang="en-US" sz="2000" dirty="0" smtClean="0"/>
              <a:t>Lighting is a large part of the Equipment Regulations. AUXILIARY DRIVING LIGHTS are used to supplement the HIGH BEAMS on a vehicle. They must be equally spaced from the centerline of the vehicle, 20 inches apart, and no more than 42 inches above the ground. They must have a pilot lighted switch indicating when they are on or they must be wired to go off when the HIGH BEAMS go off. The bulbs must project white light only and cannot be substituted for other lights. They are aimed straight out from the vehicle, as mounted.  </a:t>
            </a:r>
          </a:p>
          <a:p>
            <a:r>
              <a:rPr lang="en-US" sz="2000" dirty="0" smtClean="0"/>
              <a:t>FOG LIGHTS are used to supplement the LOW BEAMS on a vehicle. Their mounting and aiming requirements are the same as AUXILIARY DRIVING LIGHTS. They must have a pilot lighted switch indicating when they are on or they must be wired to go off when the LOW BEAMS go off.</a:t>
            </a:r>
          </a:p>
          <a:p>
            <a:r>
              <a:rPr lang="en-US" sz="2000" dirty="0" smtClean="0"/>
              <a:t>The vehicle must have 2 LOW BEAM HEADLIGHTS and 2 HIGH BEAM HEADLIGHTS. The configuration is OEM defined, in that they may be incorporated into individual bulbs, individual fixtures, or an integrated fixture. The LOW BEAMS are adjusted to project the main part of the beam 4 inches down from horizontal and 4 inches to the right at a distance of 25 feet. The HIGH BEAMS are adjusted straight out from the vehicle. The LOW BEAMS must have a minimum candlepower* of 7500 and the HIGH BEAMS must have a minimum candlepower* of 10,000. (See illustration and explanation about candlepower*)</a:t>
            </a:r>
          </a:p>
          <a:p>
            <a:endParaRPr lang="en-US" sz="2000" dirty="0"/>
          </a:p>
        </p:txBody>
      </p:sp>
    </p:spTree>
    <p:extLst>
      <p:ext uri="{BB962C8B-B14F-4D97-AF65-F5344CB8AC3E}">
        <p14:creationId xmlns:p14="http://schemas.microsoft.com/office/powerpoint/2010/main" val="2756580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14399"/>
          </a:xfrm>
        </p:spPr>
        <p:txBody>
          <a:bodyPr>
            <a:normAutofit/>
          </a:bodyPr>
          <a:lstStyle/>
          <a:p>
            <a:r>
              <a:rPr lang="en-US" sz="3200" dirty="0" smtClean="0"/>
              <a:t>                                    Definitions (continued)</a:t>
            </a:r>
            <a:endParaRPr lang="en-US" sz="3200" dirty="0"/>
          </a:p>
        </p:txBody>
      </p:sp>
      <p:sp>
        <p:nvSpPr>
          <p:cNvPr id="3" name="Content Placeholder 2"/>
          <p:cNvSpPr>
            <a:spLocks noGrp="1"/>
          </p:cNvSpPr>
          <p:nvPr>
            <p:ph idx="1"/>
          </p:nvPr>
        </p:nvSpPr>
        <p:spPr>
          <a:xfrm>
            <a:off x="838200" y="914400"/>
            <a:ext cx="10515600" cy="5262563"/>
          </a:xfrm>
        </p:spPr>
        <p:txBody>
          <a:bodyPr>
            <a:normAutofit lnSpcReduction="10000"/>
          </a:bodyPr>
          <a:lstStyle/>
          <a:p>
            <a:pPr marL="0" indent="0">
              <a:buNone/>
            </a:pPr>
            <a:r>
              <a:rPr lang="en-US" sz="2000" dirty="0" smtClean="0"/>
              <a:t>The vehicle must have additional lighting as follows: </a:t>
            </a:r>
          </a:p>
          <a:p>
            <a:r>
              <a:rPr lang="en-US" sz="2000" dirty="0" smtClean="0"/>
              <a:t>Indicator lights – (dash warning lights) visible to operator of vehicle that lamps are on, malfunctions exist, or action is required.</a:t>
            </a:r>
          </a:p>
          <a:p>
            <a:r>
              <a:rPr lang="en-US" sz="2000" dirty="0" smtClean="0"/>
              <a:t>Parking lights – low intensity lamps, front and rear projecting, usually on with HIGH BEAMS and/or LOW BEAMS, but able to be operated separately.</a:t>
            </a:r>
          </a:p>
          <a:p>
            <a:r>
              <a:rPr lang="en-US" sz="2000" dirty="0" smtClean="0"/>
              <a:t>Side marker lights – low intensity lamps, sideways projecting, front and rear, to indicate length of vehicle.</a:t>
            </a:r>
          </a:p>
          <a:p>
            <a:r>
              <a:rPr lang="en-US" sz="2000" dirty="0" smtClean="0"/>
              <a:t>License plate light – low intensity lamp(s) to illuminate license plate. Visible at 50 feet.</a:t>
            </a:r>
          </a:p>
          <a:p>
            <a:r>
              <a:rPr lang="en-US" sz="2000" dirty="0" smtClean="0"/>
              <a:t>Tail lights – Red lamps on rear of vehicle that are illuminated whenever headlights, fog lights, or auxiliary driving lights are on. Visible from 500 feet at night</a:t>
            </a:r>
            <a:r>
              <a:rPr lang="en-US" sz="2000" dirty="0"/>
              <a:t> </a:t>
            </a:r>
            <a:r>
              <a:rPr lang="en-US" sz="2000" dirty="0" smtClean="0"/>
              <a:t>and 100 feet in daylight.</a:t>
            </a:r>
          </a:p>
          <a:p>
            <a:r>
              <a:rPr lang="en-US" sz="2000" dirty="0" smtClean="0"/>
              <a:t>Stop lights, including HMSL, turn signals, hazard warning lights – specific function lamps that indicate stopping, turning, and 4-way flasher warnings. Turn signals may be integrated into stop light circuitry. All lights must be visible at 100 feet in daylight and 500 feet at night. Turn signals must flash at 60-120 times a minute. Fog lights are not a required lamp but must work if present.</a:t>
            </a:r>
          </a:p>
          <a:p>
            <a:r>
              <a:rPr lang="en-US" sz="2000" dirty="0" smtClean="0"/>
              <a:t>Ornamental lamps – non OEM equipped lighting. Only considered lighting if operating. All are illegal.   </a:t>
            </a:r>
            <a:endParaRPr lang="en-US" sz="2000" dirty="0"/>
          </a:p>
        </p:txBody>
      </p:sp>
    </p:spTree>
    <p:extLst>
      <p:ext uri="{BB962C8B-B14F-4D97-AF65-F5344CB8AC3E}">
        <p14:creationId xmlns:p14="http://schemas.microsoft.com/office/powerpoint/2010/main" val="2158821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39799"/>
          </a:xfrm>
        </p:spPr>
        <p:txBody>
          <a:bodyPr>
            <a:normAutofit/>
          </a:bodyPr>
          <a:lstStyle/>
          <a:p>
            <a:r>
              <a:rPr lang="en-US" sz="3200" dirty="0" smtClean="0"/>
              <a:t>                                     Definitions (continued)</a:t>
            </a:r>
            <a:endParaRPr lang="en-US" sz="3200" dirty="0"/>
          </a:p>
        </p:txBody>
      </p:sp>
      <p:sp>
        <p:nvSpPr>
          <p:cNvPr id="3" name="Content Placeholder 2"/>
          <p:cNvSpPr>
            <a:spLocks noGrp="1"/>
          </p:cNvSpPr>
          <p:nvPr>
            <p:ph idx="1"/>
          </p:nvPr>
        </p:nvSpPr>
        <p:spPr>
          <a:xfrm>
            <a:off x="838200" y="939800"/>
            <a:ext cx="10515600" cy="5237163"/>
          </a:xfrm>
        </p:spPr>
        <p:txBody>
          <a:bodyPr>
            <a:normAutofit/>
          </a:bodyPr>
          <a:lstStyle/>
          <a:p>
            <a:r>
              <a:rPr lang="en-US" sz="2000" dirty="0" smtClean="0"/>
              <a:t>Reverse lights – low intensity lamps that are automatically illuminated when vehicle transmission is placed in reverse. They must go out when vehicle transmission is shifted out of reverse. A manual pilot lighted switch for on-off operation is acceptable but vehicle may not be forward driven with reverse lamps on. </a:t>
            </a:r>
          </a:p>
          <a:p>
            <a:r>
              <a:rPr lang="en-US" sz="2000" dirty="0" smtClean="0"/>
              <a:t>Snow plow lights –</a:t>
            </a:r>
            <a:r>
              <a:rPr lang="en-US" sz="2000" dirty="0"/>
              <a:t> </a:t>
            </a:r>
            <a:r>
              <a:rPr lang="en-US" sz="2000" dirty="0" smtClean="0"/>
              <a:t>substitute lighting used when snow plow is installed. Lighting requirements are the same as low beams and high beams. The operation of these lights is accomplished with a double pole switch that only allows one set of lights to be on at a time. </a:t>
            </a:r>
          </a:p>
          <a:p>
            <a:r>
              <a:rPr lang="en-US" sz="2000" dirty="0" smtClean="0"/>
              <a:t>Reflex reflectors – must be in all lenses as equipped from OEM and cannot be “blacked-out”.</a:t>
            </a:r>
          </a:p>
          <a:p>
            <a:pPr marL="0" indent="0">
              <a:buNone/>
            </a:pPr>
            <a:r>
              <a:rPr lang="en-US" sz="2000" dirty="0" smtClean="0"/>
              <a:t>        </a:t>
            </a:r>
            <a:r>
              <a:rPr lang="en-US" sz="2000" dirty="0"/>
              <a:t> </a:t>
            </a:r>
            <a:r>
              <a:rPr lang="en-US" sz="2000" dirty="0" smtClean="0"/>
              <a:t>                                                             </a:t>
            </a:r>
            <a:r>
              <a:rPr lang="en-US" sz="3200" dirty="0" smtClean="0"/>
              <a:t>CAUTIONS</a:t>
            </a:r>
          </a:p>
          <a:p>
            <a:r>
              <a:rPr lang="en-US" sz="2000" dirty="0" smtClean="0"/>
              <a:t>Headlight “fogging” – required headlight output cannot be achieved through lenses on headlights that are not clear.</a:t>
            </a:r>
          </a:p>
          <a:p>
            <a:r>
              <a:rPr lang="en-US" sz="2000" dirty="0" smtClean="0"/>
              <a:t>Roll bar lights – was previously considered to be lighting on pickup truck roll bars. Now, it is considered aftermarket LED lighting in grills, “visors”, on roof, etc. This lighting must have lighted pilot switch to indicate when the lamp is on and lighting must be covered when vehicle is on the road. </a:t>
            </a:r>
          </a:p>
          <a:p>
            <a:endParaRPr lang="en-US" sz="2000" dirty="0" smtClean="0"/>
          </a:p>
        </p:txBody>
      </p:sp>
    </p:spTree>
    <p:extLst>
      <p:ext uri="{BB962C8B-B14F-4D97-AF65-F5344CB8AC3E}">
        <p14:creationId xmlns:p14="http://schemas.microsoft.com/office/powerpoint/2010/main" val="3833352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
            <a:ext cx="9144000" cy="838199"/>
          </a:xfrm>
        </p:spPr>
        <p:txBody>
          <a:bodyPr>
            <a:normAutofit/>
          </a:bodyPr>
          <a:lstStyle/>
          <a:p>
            <a:r>
              <a:rPr lang="en-US" sz="3200" dirty="0" smtClean="0"/>
              <a:t>Definitions (cont.)</a:t>
            </a:r>
            <a:endParaRPr lang="en-US" sz="3200" dirty="0"/>
          </a:p>
        </p:txBody>
      </p:sp>
      <p:sp>
        <p:nvSpPr>
          <p:cNvPr id="3" name="Subtitle 2"/>
          <p:cNvSpPr>
            <a:spLocks noGrp="1"/>
          </p:cNvSpPr>
          <p:nvPr>
            <p:ph type="subTitle" idx="1"/>
          </p:nvPr>
        </p:nvSpPr>
        <p:spPr>
          <a:xfrm>
            <a:off x="1117600" y="1104900"/>
            <a:ext cx="9550400" cy="5753100"/>
          </a:xfrm>
        </p:spPr>
        <p:txBody>
          <a:bodyPr>
            <a:normAutofit/>
          </a:bodyPr>
          <a:lstStyle/>
          <a:p>
            <a:pPr algn="l"/>
            <a:r>
              <a:rPr lang="en-US" sz="2000" dirty="0" err="1" smtClean="0"/>
              <a:t>PennDoT</a:t>
            </a:r>
            <a:r>
              <a:rPr lang="en-US" sz="2000" dirty="0" smtClean="0"/>
              <a:t> defines all types of vehicles that operate on Commonwealth roadways.</a:t>
            </a:r>
          </a:p>
          <a:p>
            <a:pPr marL="342900" indent="-342900" algn="l">
              <a:buFont typeface="Arial" panose="020B0604020202020204" pitchFamily="34" charset="0"/>
              <a:buChar char="•"/>
            </a:pPr>
            <a:r>
              <a:rPr lang="en-US" sz="2000" dirty="0" smtClean="0"/>
              <a:t>Antique vehicle – 25 years old or older and registered as such</a:t>
            </a:r>
          </a:p>
          <a:p>
            <a:pPr marL="342900" indent="-342900" algn="l">
              <a:buFont typeface="Arial" panose="020B0604020202020204" pitchFamily="34" charset="0"/>
              <a:buChar char="•"/>
            </a:pPr>
            <a:r>
              <a:rPr lang="en-US" sz="2000" dirty="0" smtClean="0"/>
              <a:t>Classic vehicle – 15 years old or older and registered as such (original)</a:t>
            </a:r>
          </a:p>
          <a:p>
            <a:pPr marL="342900" indent="-342900" algn="l">
              <a:buFont typeface="Arial" panose="020B0604020202020204" pitchFamily="34" charset="0"/>
              <a:buChar char="•"/>
            </a:pPr>
            <a:r>
              <a:rPr lang="en-US" sz="2000" dirty="0" smtClean="0"/>
              <a:t>Collectible motor vehicle – substantially modified “show quality” vehicle</a:t>
            </a:r>
          </a:p>
          <a:p>
            <a:pPr marL="342900" indent="-342900" algn="l">
              <a:buFont typeface="Arial" panose="020B0604020202020204" pitchFamily="34" charset="0"/>
              <a:buChar char="•"/>
            </a:pPr>
            <a:r>
              <a:rPr lang="en-US" sz="2000" dirty="0" smtClean="0"/>
              <a:t>Reconstructed vehicle –  a vehicle that has damage in excess of its value, as determined by an insurance company, and has been retained by the original owner in exchange for the salvage value, as determined by the insurance company. The title is relinquished to  </a:t>
            </a:r>
            <a:r>
              <a:rPr lang="en-US" sz="2000" dirty="0" err="1" smtClean="0"/>
              <a:t>PennDoT</a:t>
            </a:r>
            <a:r>
              <a:rPr lang="en-US" sz="2000" dirty="0" smtClean="0"/>
              <a:t> and a Certificate of Salvage is issued.</a:t>
            </a:r>
          </a:p>
          <a:p>
            <a:pPr marL="342900" indent="-342900" algn="l">
              <a:buFont typeface="Arial" panose="020B0604020202020204" pitchFamily="34" charset="0"/>
              <a:buChar char="•"/>
            </a:pPr>
            <a:r>
              <a:rPr lang="en-US" sz="2000" dirty="0" smtClean="0"/>
              <a:t>Specially constructed – a non-OEM vehicle.</a:t>
            </a:r>
          </a:p>
          <a:p>
            <a:pPr marL="342900" indent="-342900" algn="l">
              <a:buFont typeface="Arial" panose="020B0604020202020204" pitchFamily="34" charset="0"/>
              <a:buChar char="•"/>
            </a:pPr>
            <a:r>
              <a:rPr lang="en-US" sz="2000" dirty="0" smtClean="0"/>
              <a:t>Street rod – a 1948 or older vehicle, original or reproduction, largely altered or modified in its essential parts. GVW may not exceed 9000 pounds.</a:t>
            </a:r>
          </a:p>
        </p:txBody>
      </p:sp>
    </p:spTree>
    <p:extLst>
      <p:ext uri="{BB962C8B-B14F-4D97-AF65-F5344CB8AC3E}">
        <p14:creationId xmlns:p14="http://schemas.microsoft.com/office/powerpoint/2010/main" val="205219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2400" y="-1511300"/>
            <a:ext cx="9144000" cy="2387600"/>
          </a:xfrm>
        </p:spPr>
        <p:txBody>
          <a:bodyPr>
            <a:normAutofit/>
          </a:bodyPr>
          <a:lstStyle/>
          <a:p>
            <a:r>
              <a:rPr lang="en-US" sz="3200" dirty="0" smtClean="0"/>
              <a:t>Definitions (cont.)</a:t>
            </a:r>
            <a:endParaRPr lang="en-US" sz="3200" dirty="0"/>
          </a:p>
        </p:txBody>
      </p:sp>
      <p:sp>
        <p:nvSpPr>
          <p:cNvPr id="3" name="Subtitle 2"/>
          <p:cNvSpPr>
            <a:spLocks noGrp="1"/>
          </p:cNvSpPr>
          <p:nvPr>
            <p:ph type="subTitle" idx="1"/>
          </p:nvPr>
        </p:nvSpPr>
        <p:spPr>
          <a:xfrm>
            <a:off x="1066800" y="1206500"/>
            <a:ext cx="9144000" cy="5372100"/>
          </a:xfrm>
        </p:spPr>
        <p:txBody>
          <a:bodyPr>
            <a:normAutofit/>
          </a:bodyPr>
          <a:lstStyle/>
          <a:p>
            <a:pPr marL="342900" indent="-342900" algn="l">
              <a:buFont typeface="Arial" panose="020B0604020202020204" pitchFamily="34" charset="0"/>
              <a:buChar char="•"/>
            </a:pPr>
            <a:r>
              <a:rPr lang="en-US" sz="2000" dirty="0"/>
              <a:t>Light truck – </a:t>
            </a:r>
            <a:r>
              <a:rPr lang="en-US" sz="2000" u="sng" dirty="0"/>
              <a:t>registered</a:t>
            </a:r>
            <a:r>
              <a:rPr lang="en-US" sz="2000" dirty="0"/>
              <a:t> gross weight of 11,000 pounds or less</a:t>
            </a:r>
          </a:p>
          <a:p>
            <a:pPr marL="342900" indent="-342900" algn="l">
              <a:buFont typeface="Arial" panose="020B0604020202020204" pitchFamily="34" charset="0"/>
              <a:buChar char="•"/>
            </a:pPr>
            <a:r>
              <a:rPr lang="en-US" sz="2000" dirty="0" smtClean="0"/>
              <a:t>Medium truck </a:t>
            </a:r>
            <a:r>
              <a:rPr lang="en-US" sz="2000" dirty="0"/>
              <a:t>– </a:t>
            </a:r>
            <a:r>
              <a:rPr lang="en-US" sz="2000" u="sng" dirty="0"/>
              <a:t>registered</a:t>
            </a:r>
            <a:r>
              <a:rPr lang="en-US" sz="2000" dirty="0"/>
              <a:t> gross weight of 11,001 to 17,000 pounds</a:t>
            </a:r>
          </a:p>
          <a:p>
            <a:pPr marL="342900" indent="-342900" algn="l">
              <a:buFont typeface="Arial" panose="020B0604020202020204" pitchFamily="34" charset="0"/>
              <a:buChar char="•"/>
            </a:pPr>
            <a:r>
              <a:rPr lang="en-US" sz="2000" dirty="0"/>
              <a:t>Heavy </a:t>
            </a:r>
            <a:r>
              <a:rPr lang="en-US" sz="2000" dirty="0" smtClean="0"/>
              <a:t>Truck – </a:t>
            </a:r>
            <a:r>
              <a:rPr lang="en-US" sz="2000" u="sng" dirty="0"/>
              <a:t>registered</a:t>
            </a:r>
            <a:r>
              <a:rPr lang="en-US" sz="2000" dirty="0"/>
              <a:t> gross weight of 17,001 or more pounds including truck-tractors</a:t>
            </a:r>
            <a:r>
              <a:rPr lang="en-US" sz="2000" dirty="0" smtClean="0"/>
              <a:t>.</a:t>
            </a:r>
            <a:endParaRPr lang="en-US" sz="2000" dirty="0"/>
          </a:p>
          <a:p>
            <a:pPr marL="342900" indent="-342900" algn="l">
              <a:buFont typeface="Arial" panose="020B0604020202020204" pitchFamily="34" charset="0"/>
              <a:buChar char="•"/>
            </a:pPr>
            <a:r>
              <a:rPr lang="en-US" sz="2000" dirty="0" smtClean="0"/>
              <a:t>Motor carrier vehicle – </a:t>
            </a:r>
            <a:r>
              <a:rPr lang="en-US" sz="2000" u="sng" dirty="0" smtClean="0"/>
              <a:t>gross weight</a:t>
            </a:r>
            <a:r>
              <a:rPr lang="en-US" sz="2000" dirty="0" smtClean="0"/>
              <a:t> or </a:t>
            </a:r>
            <a:r>
              <a:rPr lang="en-US" sz="2000" u="sng" dirty="0" smtClean="0"/>
              <a:t>registered</a:t>
            </a:r>
            <a:r>
              <a:rPr lang="en-US" sz="2000" dirty="0" smtClean="0"/>
              <a:t> gross weight of 17,001 pounds or more including a truck, truck-tractor, or combination.</a:t>
            </a:r>
          </a:p>
          <a:p>
            <a:pPr marL="342900" indent="-342900" algn="l">
              <a:buFont typeface="Arial" panose="020B0604020202020204" pitchFamily="34" charset="0"/>
              <a:buChar char="•"/>
            </a:pPr>
            <a:r>
              <a:rPr lang="en-US" sz="2000" dirty="0" smtClean="0"/>
              <a:t>Motorcycle -</a:t>
            </a:r>
            <a:r>
              <a:rPr lang="en-US" sz="2000" dirty="0"/>
              <a:t> </a:t>
            </a:r>
            <a:r>
              <a:rPr lang="en-US" sz="2000" dirty="0" smtClean="0"/>
              <a:t>a two or three wheeled vehicle with a seat for an operator. It may have two additional wheels (“training wheels”) on the rear.</a:t>
            </a:r>
          </a:p>
          <a:p>
            <a:pPr marL="342900" indent="-342900" algn="l">
              <a:buFont typeface="Arial" panose="020B0604020202020204" pitchFamily="34" charset="0"/>
              <a:buChar char="•"/>
            </a:pPr>
            <a:r>
              <a:rPr lang="en-US" sz="2000" dirty="0" smtClean="0"/>
              <a:t>Motor driven cycle – a motorcycle or scooter with less than 5 brake horsepower.</a:t>
            </a:r>
          </a:p>
          <a:p>
            <a:pPr marL="342900" indent="-342900" algn="l">
              <a:buFont typeface="Arial" panose="020B0604020202020204" pitchFamily="34" charset="0"/>
              <a:buChar char="•"/>
            </a:pPr>
            <a:r>
              <a:rPr lang="en-US" sz="2000" dirty="0" smtClean="0"/>
              <a:t>Moped – a pedal operated cycle with gas or electric auxiliary power, having less than 1.5 brake horsepower and automatic transmission, capable of no more than 25 MPH</a:t>
            </a:r>
          </a:p>
          <a:p>
            <a:pPr marL="342900" indent="-342900" algn="l">
              <a:buFont typeface="Arial" panose="020B0604020202020204" pitchFamily="34" charset="0"/>
              <a:buChar char="•"/>
            </a:pPr>
            <a:endParaRPr lang="en-US" sz="2000" u="sng" dirty="0"/>
          </a:p>
        </p:txBody>
      </p:sp>
    </p:spTree>
    <p:extLst>
      <p:ext uri="{BB962C8B-B14F-4D97-AF65-F5344CB8AC3E}">
        <p14:creationId xmlns:p14="http://schemas.microsoft.com/office/powerpoint/2010/main" val="78654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
            <a:ext cx="9144000" cy="914399"/>
          </a:xfrm>
        </p:spPr>
        <p:txBody>
          <a:bodyPr>
            <a:normAutofit/>
          </a:bodyPr>
          <a:lstStyle/>
          <a:p>
            <a:r>
              <a:rPr lang="en-US" sz="3200" dirty="0" smtClean="0"/>
              <a:t>Definitions ( cont.)</a:t>
            </a:r>
            <a:endParaRPr lang="en-US" sz="3200" dirty="0"/>
          </a:p>
        </p:txBody>
      </p:sp>
      <p:sp>
        <p:nvSpPr>
          <p:cNvPr id="3" name="Subtitle 2"/>
          <p:cNvSpPr>
            <a:spLocks noGrp="1"/>
          </p:cNvSpPr>
          <p:nvPr>
            <p:ph type="subTitle" idx="1"/>
          </p:nvPr>
        </p:nvSpPr>
        <p:spPr>
          <a:xfrm>
            <a:off x="1524000" y="1104900"/>
            <a:ext cx="9144000" cy="5295900"/>
          </a:xfrm>
        </p:spPr>
        <p:txBody>
          <a:bodyPr>
            <a:normAutofit/>
          </a:bodyPr>
          <a:lstStyle/>
          <a:p>
            <a:pPr algn="l"/>
            <a:r>
              <a:rPr lang="en-US" sz="2000" dirty="0" smtClean="0"/>
              <a:t>Additionally, there are different types of Inspection Stations appointed by </a:t>
            </a:r>
            <a:r>
              <a:rPr lang="en-US" sz="2000" dirty="0" err="1" smtClean="0"/>
              <a:t>PennDoT</a:t>
            </a:r>
            <a:endParaRPr lang="en-US" sz="2000" dirty="0" smtClean="0"/>
          </a:p>
          <a:p>
            <a:pPr marL="342900" indent="-342900" algn="l">
              <a:buFont typeface="Arial" panose="020B0604020202020204" pitchFamily="34" charset="0"/>
              <a:buChar char="•"/>
            </a:pPr>
            <a:r>
              <a:rPr lang="en-US" sz="2000" dirty="0" smtClean="0"/>
              <a:t>General Inspection Station  - the most common type of Station.  It is open to the general public at least 40 hours a week between the hours of 7:00 am and 8:00 pm Monday through Friday. A waiver may be obtained from </a:t>
            </a:r>
            <a:r>
              <a:rPr lang="en-US" sz="2000" dirty="0" err="1" smtClean="0"/>
              <a:t>PennDoT</a:t>
            </a:r>
            <a:r>
              <a:rPr lang="en-US" sz="2000" dirty="0" smtClean="0"/>
              <a:t> to alter these times but the Station must be open at least a total of 10 hours between 7:00 am and 8:00 pm Monday through Friday.</a:t>
            </a:r>
          </a:p>
          <a:p>
            <a:pPr marL="342900" indent="-342900" algn="l">
              <a:buFont typeface="Arial" panose="020B0604020202020204" pitchFamily="34" charset="0"/>
              <a:buChar char="•"/>
            </a:pPr>
            <a:r>
              <a:rPr lang="en-US" sz="2000" dirty="0" smtClean="0"/>
              <a:t>Fleet Inspection Station – open only for fleet operations consisting of more than 15 vehicles. Personally owned/registered vehicles cannot be inspected. Vehicles leased in the company name may be inspected.</a:t>
            </a:r>
          </a:p>
          <a:p>
            <a:pPr marL="342900" indent="-342900" algn="l">
              <a:buFont typeface="Arial" panose="020B0604020202020204" pitchFamily="34" charset="0"/>
              <a:buChar char="•"/>
            </a:pPr>
            <a:r>
              <a:rPr lang="en-US" sz="2000" dirty="0" smtClean="0"/>
              <a:t>Commonwealth Inspection Station – open only for vehicles that are owned/leased by a government agency i.e. a township, borough, county, state, or Federal Government.</a:t>
            </a:r>
          </a:p>
          <a:p>
            <a:pPr marL="342900" indent="-342900" algn="l">
              <a:buFont typeface="Arial" panose="020B0604020202020204" pitchFamily="34" charset="0"/>
              <a:buChar char="•"/>
            </a:pPr>
            <a:r>
              <a:rPr lang="en-US" sz="2000" dirty="0" smtClean="0"/>
              <a:t>Motorcycle Inspection Station – a general station appointed to inspect motorcycles.</a:t>
            </a:r>
          </a:p>
          <a:p>
            <a:pPr marL="342900" indent="-342900" algn="l">
              <a:buFont typeface="Arial" panose="020B0604020202020204" pitchFamily="34" charset="0"/>
              <a:buChar char="•"/>
            </a:pPr>
            <a:endParaRPr lang="en-US" sz="2000" dirty="0"/>
          </a:p>
        </p:txBody>
      </p:sp>
    </p:spTree>
    <p:extLst>
      <p:ext uri="{BB962C8B-B14F-4D97-AF65-F5344CB8AC3E}">
        <p14:creationId xmlns:p14="http://schemas.microsoft.com/office/powerpoint/2010/main" val="15384567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5236</TotalTime>
  <Words>6272</Words>
  <Application>Microsoft Office PowerPoint</Application>
  <PresentationFormat>Widescreen</PresentationFormat>
  <Paragraphs>206</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Calibri Light</vt:lpstr>
      <vt:lpstr>Office Theme</vt:lpstr>
      <vt:lpstr>Pennsylvania Safety Inspection Course</vt:lpstr>
      <vt:lpstr>                          Overview and Description of Course</vt:lpstr>
      <vt:lpstr>                                               Definitions</vt:lpstr>
      <vt:lpstr>                                     Definitions (continued)</vt:lpstr>
      <vt:lpstr>                                    Definitions (continued)</vt:lpstr>
      <vt:lpstr>                                     Definitions (continued)</vt:lpstr>
      <vt:lpstr>Definitions (cont.)</vt:lpstr>
      <vt:lpstr>Definitions (cont.)</vt:lpstr>
      <vt:lpstr>Definitions ( cont.)</vt:lpstr>
      <vt:lpstr>Definitions (cont.)</vt:lpstr>
      <vt:lpstr>  T – DOT and Semi-Annual Inspection</vt:lpstr>
      <vt:lpstr>Station Requirements</vt:lpstr>
      <vt:lpstr>Station Requirements (cont.)</vt:lpstr>
      <vt:lpstr>Station Requirements (cont.)</vt:lpstr>
      <vt:lpstr>Station Requirements (cont.)</vt:lpstr>
      <vt:lpstr>Station Requirements (cont.)</vt:lpstr>
      <vt:lpstr>Station Requirements (cont.)</vt:lpstr>
      <vt:lpstr>Station Requirements (cont.)</vt:lpstr>
      <vt:lpstr>Station Requirements (cont.)</vt:lpstr>
      <vt:lpstr>Station Requirements (cont.)</vt:lpstr>
      <vt:lpstr>Certificate of Inspection</vt:lpstr>
      <vt:lpstr>Certificate of Inspection (cont.)</vt:lpstr>
      <vt:lpstr>Certificate of Inspection (cont.)</vt:lpstr>
      <vt:lpstr>Certificate of Inspection (cont.)</vt:lpstr>
      <vt:lpstr>Certificate of Inspection (cont.)</vt:lpstr>
      <vt:lpstr>Certificate of Inspection (cont.)</vt:lpstr>
      <vt:lpstr>Certificate of Inspection (cont.)</vt:lpstr>
      <vt:lpstr>Inspection</vt:lpstr>
      <vt:lpstr>Inspection</vt:lpstr>
      <vt:lpstr>Inspection (cont.)</vt:lpstr>
      <vt:lpstr>Inspection (cont.)</vt:lpstr>
      <vt:lpstr>Inspection (cont.)</vt:lpstr>
      <vt:lpstr>Inspection (cont.)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Pennsylvania Safety Inspection Course</dc:title>
  <dc:creator>Tati</dc:creator>
  <cp:lastModifiedBy>Tati</cp:lastModifiedBy>
  <cp:revision>143</cp:revision>
  <cp:lastPrinted>2017-09-06T14:42:16Z</cp:lastPrinted>
  <dcterms:created xsi:type="dcterms:W3CDTF">2017-08-11T14:04:51Z</dcterms:created>
  <dcterms:modified xsi:type="dcterms:W3CDTF">2017-10-16T20:16:09Z</dcterms:modified>
</cp:coreProperties>
</file>